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comments/comment1.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340" r:id="rId2"/>
    <p:sldId id="341" r:id="rId3"/>
    <p:sldId id="257" r:id="rId4"/>
    <p:sldId id="258" r:id="rId5"/>
    <p:sldId id="259" r:id="rId6"/>
    <p:sldId id="260" r:id="rId7"/>
    <p:sldId id="261" r:id="rId8"/>
    <p:sldId id="262" r:id="rId9"/>
    <p:sldId id="263" r:id="rId10"/>
    <p:sldId id="264" r:id="rId11"/>
    <p:sldId id="265" r:id="rId12"/>
    <p:sldId id="266" r:id="rId13"/>
    <p:sldId id="349" r:id="rId14"/>
    <p:sldId id="271" r:id="rId15"/>
    <p:sldId id="273" r:id="rId16"/>
    <p:sldId id="274" r:id="rId17"/>
    <p:sldId id="275" r:id="rId18"/>
    <p:sldId id="319" r:id="rId19"/>
    <p:sldId id="324" r:id="rId20"/>
    <p:sldId id="325" r:id="rId21"/>
    <p:sldId id="370" r:id="rId22"/>
    <p:sldId id="320" r:id="rId23"/>
    <p:sldId id="321" r:id="rId24"/>
    <p:sldId id="322" r:id="rId25"/>
    <p:sldId id="282" r:id="rId26"/>
    <p:sldId id="327" r:id="rId27"/>
    <p:sldId id="328" r:id="rId28"/>
    <p:sldId id="329" r:id="rId29"/>
    <p:sldId id="284" r:id="rId30"/>
    <p:sldId id="286" r:id="rId31"/>
    <p:sldId id="330" r:id="rId32"/>
    <p:sldId id="342" r:id="rId33"/>
    <p:sldId id="343" r:id="rId34"/>
    <p:sldId id="331" r:id="rId35"/>
    <p:sldId id="332" r:id="rId36"/>
    <p:sldId id="333" r:id="rId37"/>
    <p:sldId id="334" r:id="rId38"/>
    <p:sldId id="335" r:id="rId39"/>
    <p:sldId id="336" r:id="rId40"/>
    <p:sldId id="292" r:id="rId41"/>
    <p:sldId id="293" r:id="rId42"/>
    <p:sldId id="337" r:id="rId43"/>
    <p:sldId id="338" r:id="rId44"/>
    <p:sldId id="295" r:id="rId45"/>
    <p:sldId id="339" r:id="rId46"/>
    <p:sldId id="296" r:id="rId47"/>
    <p:sldId id="297" r:id="rId48"/>
    <p:sldId id="298" r:id="rId49"/>
    <p:sldId id="346" r:id="rId50"/>
    <p:sldId id="345" r:id="rId51"/>
    <p:sldId id="344" r:id="rId52"/>
    <p:sldId id="347" r:id="rId53"/>
    <p:sldId id="348" r:id="rId54"/>
    <p:sldId id="301" r:id="rId55"/>
    <p:sldId id="351" r:id="rId56"/>
    <p:sldId id="302" r:id="rId57"/>
    <p:sldId id="350" r:id="rId58"/>
    <p:sldId id="352" r:id="rId59"/>
    <p:sldId id="353" r:id="rId60"/>
    <p:sldId id="354" r:id="rId61"/>
    <p:sldId id="355" r:id="rId62"/>
    <p:sldId id="356" r:id="rId63"/>
    <p:sldId id="357" r:id="rId64"/>
    <p:sldId id="358" r:id="rId65"/>
    <p:sldId id="359" r:id="rId66"/>
    <p:sldId id="306" r:id="rId67"/>
    <p:sldId id="360" r:id="rId68"/>
    <p:sldId id="361" r:id="rId69"/>
    <p:sldId id="362" r:id="rId70"/>
    <p:sldId id="311" r:id="rId71"/>
    <p:sldId id="364" r:id="rId72"/>
    <p:sldId id="312" r:id="rId73"/>
    <p:sldId id="313" r:id="rId74"/>
    <p:sldId id="365" r:id="rId75"/>
    <p:sldId id="367" r:id="rId76"/>
    <p:sldId id="368" r:id="rId77"/>
    <p:sldId id="366" r:id="rId78"/>
    <p:sldId id="369" r:id="rId79"/>
  </p:sldIdLst>
  <p:sldSz cx="12192000" cy="7569200"/>
  <p:notesSz cx="12192000" cy="7569200"/>
  <p:defaultTextStyle>
    <a:defPPr>
      <a:defRPr kern="0"/>
    </a:def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user" initials="u" lastIdx="2" clrIdx="0">
    <p:extLst>
      <p:ext uri="{19B8F6BF-5375-455C-9EA6-DF929625EA0E}">
        <p15:presenceInfo xmlns:p15="http://schemas.microsoft.com/office/powerpoint/2012/main" userId="da181b5614e06305"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155" d="100"/>
          <a:sy n="155" d="100"/>
        </p:scale>
        <p:origin x="498" y="150"/>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commentAuthors" Target="commentAuthor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4-01-29T12:39:27.100" idx="2">
    <p:pos x="10" y="10"/>
    <p:text/>
    <p:extLst>
      <p:ext uri="{C676402C-5697-4E1C-873F-D02D1690AC5C}">
        <p15:threadingInfo xmlns:p15="http://schemas.microsoft.com/office/powerpoint/2012/main" timeZoneBias="-60"/>
      </p:ext>
    </p:extLst>
  </p:cm>
</p:cmLst>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329418" y="2620428"/>
            <a:ext cx="1570989" cy="375919"/>
          </a:xfrm>
          <a:prstGeom prst="rect">
            <a:avLst/>
          </a:prstGeom>
        </p:spPr>
        <p:txBody>
          <a:bodyPr wrap="square" lIns="0" tIns="0" rIns="0" bIns="0">
            <a:spAutoFit/>
          </a:bodyPr>
          <a:lstStyle>
            <a:lvl1pPr>
              <a:defRPr sz="2250" b="0" i="0">
                <a:solidFill>
                  <a:srgbClr val="CA1521"/>
                </a:solidFill>
                <a:latin typeface="Times New Roman"/>
                <a:cs typeface="Times New Roman"/>
              </a:defRPr>
            </a:lvl1pPr>
          </a:lstStyle>
          <a:p>
            <a:endParaRPr/>
          </a:p>
        </p:txBody>
      </p:sp>
      <p:sp>
        <p:nvSpPr>
          <p:cNvPr id="3" name="Holder 3"/>
          <p:cNvSpPr>
            <a:spLocks noGrp="1"/>
          </p:cNvSpPr>
          <p:nvPr>
            <p:ph type="subTitle" idx="4"/>
          </p:nvPr>
        </p:nvSpPr>
        <p:spPr>
          <a:xfrm>
            <a:off x="1604962" y="4238752"/>
            <a:ext cx="7489825" cy="1892300"/>
          </a:xfrm>
          <a:prstGeom prst="rect">
            <a:avLst/>
          </a:prstGeom>
        </p:spPr>
        <p:txBody>
          <a:bodyPr wrap="square" lIns="0" tIns="0" rIns="0" bIns="0">
            <a:spAutoFit/>
          </a:bodyPr>
          <a:lstStyle>
            <a:lvl1pPr>
              <a:defRPr sz="2150" b="0" i="0">
                <a:solidFill>
                  <a:srgbClr val="9E2828"/>
                </a:solidFill>
                <a:latin typeface="Times New Roman"/>
                <a:cs typeface="Times New Roman"/>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2/3/2025</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250" b="0" i="0">
                <a:solidFill>
                  <a:srgbClr val="CA1521"/>
                </a:solidFill>
                <a:latin typeface="Times New Roman"/>
                <a:cs typeface="Times New Roman"/>
              </a:defRPr>
            </a:lvl1pPr>
          </a:lstStyle>
          <a:p>
            <a:endParaRPr/>
          </a:p>
        </p:txBody>
      </p:sp>
      <p:sp>
        <p:nvSpPr>
          <p:cNvPr id="3" name="Holder 3"/>
          <p:cNvSpPr>
            <a:spLocks noGrp="1"/>
          </p:cNvSpPr>
          <p:nvPr>
            <p:ph type="body" idx="1"/>
          </p:nvPr>
        </p:nvSpPr>
        <p:spPr/>
        <p:txBody>
          <a:bodyPr lIns="0" tIns="0" rIns="0" bIns="0"/>
          <a:lstStyle>
            <a:lvl1pPr>
              <a:defRPr sz="2150" b="0" i="0">
                <a:solidFill>
                  <a:srgbClr val="9E2828"/>
                </a:solidFill>
                <a:latin typeface="Times New Roman"/>
                <a:cs typeface="Times New Roman"/>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2/3/2025</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250" b="0" i="0">
                <a:solidFill>
                  <a:srgbClr val="CA1521"/>
                </a:solidFill>
                <a:latin typeface="Times New Roman"/>
                <a:cs typeface="Times New Roman"/>
              </a:defRPr>
            </a:lvl1pPr>
          </a:lstStyle>
          <a:p>
            <a:endParaRPr/>
          </a:p>
        </p:txBody>
      </p:sp>
      <p:sp>
        <p:nvSpPr>
          <p:cNvPr id="3" name="Holder 3"/>
          <p:cNvSpPr>
            <a:spLocks noGrp="1"/>
          </p:cNvSpPr>
          <p:nvPr>
            <p:ph sz="half" idx="2"/>
          </p:nvPr>
        </p:nvSpPr>
        <p:spPr>
          <a:xfrm>
            <a:off x="534987" y="1740916"/>
            <a:ext cx="4654391" cy="4995672"/>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5510371" y="1740916"/>
            <a:ext cx="4654391" cy="4995672"/>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2/3/2025</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2" cstate="print"/>
          <a:stretch>
            <a:fillRect/>
          </a:stretch>
        </p:blipFill>
        <p:spPr>
          <a:xfrm>
            <a:off x="7934959" y="1202689"/>
            <a:ext cx="1984375" cy="5143500"/>
          </a:xfrm>
          <a:prstGeom prst="rect">
            <a:avLst/>
          </a:prstGeom>
        </p:spPr>
      </p:pic>
      <p:sp>
        <p:nvSpPr>
          <p:cNvPr id="2" name="Holder 2"/>
          <p:cNvSpPr>
            <a:spLocks noGrp="1"/>
          </p:cNvSpPr>
          <p:nvPr>
            <p:ph type="title"/>
          </p:nvPr>
        </p:nvSpPr>
        <p:spPr/>
        <p:txBody>
          <a:bodyPr lIns="0" tIns="0" rIns="0" bIns="0"/>
          <a:lstStyle>
            <a:lvl1pPr>
              <a:defRPr sz="2250" b="0" i="0">
                <a:solidFill>
                  <a:srgbClr val="CA1521"/>
                </a:solidFill>
                <a:latin typeface="Times New Roman"/>
                <a:cs typeface="Times New Roman"/>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2/3/2025</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2/3/2025</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1104557" y="1232404"/>
            <a:ext cx="7778115" cy="643255"/>
          </a:xfrm>
          <a:prstGeom prst="rect">
            <a:avLst/>
          </a:prstGeom>
        </p:spPr>
        <p:txBody>
          <a:bodyPr wrap="square" lIns="0" tIns="0" rIns="0" bIns="0">
            <a:spAutoFit/>
          </a:bodyPr>
          <a:lstStyle>
            <a:lvl1pPr>
              <a:defRPr sz="2250" b="0" i="0">
                <a:solidFill>
                  <a:srgbClr val="CA1521"/>
                </a:solidFill>
                <a:latin typeface="Times New Roman"/>
                <a:cs typeface="Times New Roman"/>
              </a:defRPr>
            </a:lvl1pPr>
          </a:lstStyle>
          <a:p>
            <a:endParaRPr/>
          </a:p>
        </p:txBody>
      </p:sp>
      <p:sp>
        <p:nvSpPr>
          <p:cNvPr id="3" name="Holder 3"/>
          <p:cNvSpPr>
            <a:spLocks noGrp="1"/>
          </p:cNvSpPr>
          <p:nvPr>
            <p:ph type="body" idx="1"/>
          </p:nvPr>
        </p:nvSpPr>
        <p:spPr>
          <a:xfrm>
            <a:off x="1105244" y="2235398"/>
            <a:ext cx="8333740" cy="3851910"/>
          </a:xfrm>
          <a:prstGeom prst="rect">
            <a:avLst/>
          </a:prstGeom>
        </p:spPr>
        <p:txBody>
          <a:bodyPr wrap="square" lIns="0" tIns="0" rIns="0" bIns="0">
            <a:spAutoFit/>
          </a:bodyPr>
          <a:lstStyle>
            <a:lvl1pPr>
              <a:defRPr sz="2150" b="0" i="0">
                <a:solidFill>
                  <a:srgbClr val="9E2828"/>
                </a:solidFill>
                <a:latin typeface="Times New Roman"/>
                <a:cs typeface="Times New Roman"/>
              </a:defRPr>
            </a:lvl1pPr>
          </a:lstStyle>
          <a:p>
            <a:endParaRPr/>
          </a:p>
        </p:txBody>
      </p:sp>
      <p:sp>
        <p:nvSpPr>
          <p:cNvPr id="4" name="Holder 4"/>
          <p:cNvSpPr>
            <a:spLocks noGrp="1"/>
          </p:cNvSpPr>
          <p:nvPr>
            <p:ph type="ftr" sz="quarter" idx="5"/>
          </p:nvPr>
        </p:nvSpPr>
        <p:spPr>
          <a:xfrm>
            <a:off x="3637915" y="7039356"/>
            <a:ext cx="3423920" cy="37846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534987" y="7039356"/>
            <a:ext cx="2460942" cy="37846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2/3/2025</a:t>
            </a:fld>
            <a:endParaRPr lang="en-US"/>
          </a:p>
        </p:txBody>
      </p:sp>
      <p:sp>
        <p:nvSpPr>
          <p:cNvPr id="6" name="Holder 6"/>
          <p:cNvSpPr>
            <a:spLocks noGrp="1"/>
          </p:cNvSpPr>
          <p:nvPr>
            <p:ph type="sldNum" sz="quarter" idx="7"/>
          </p:nvPr>
        </p:nvSpPr>
        <p:spPr>
          <a:xfrm>
            <a:off x="7703820" y="7039356"/>
            <a:ext cx="2460942" cy="37846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‹Nº›</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 Id="rId4" Type="http://schemas.openxmlformats.org/officeDocument/2006/relationships/image" Target="../media/image4.jpeg"/></Relationships>
</file>

<file path=ppt/slides/_rels/slide10.xml.rels><?xml version="1.0" encoding="UTF-8" standalone="yes"?>
<Relationships xmlns="http://schemas.openxmlformats.org/package/2006/relationships"><Relationship Id="rId2" Type="http://schemas.openxmlformats.org/officeDocument/2006/relationships/hyperlink" Target="https://scikit-learn.org/stable/modules/cross_validation.html"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 Id="rId4" Type="http://schemas.openxmlformats.org/officeDocument/2006/relationships/image" Target="../media/image4.jpeg"/></Relationships>
</file>

<file path=ppt/slides/_rels/slide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jpg"/><Relationship Id="rId1" Type="http://schemas.openxmlformats.org/officeDocument/2006/relationships/slideLayout" Target="../slideLayouts/slideLayout2.xml"/><Relationship Id="rId4" Type="http://schemas.openxmlformats.org/officeDocument/2006/relationships/image" Target="../media/image13.jpg"/></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5.png"/><Relationship Id="rId1" Type="http://schemas.openxmlformats.org/officeDocument/2006/relationships/slideLayout" Target="../slideLayouts/slideLayout5.xml"/><Relationship Id="rId5" Type="http://schemas.openxmlformats.org/officeDocument/2006/relationships/image" Target="../media/image18.png"/><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5.png"/><Relationship Id="rId1" Type="http://schemas.openxmlformats.org/officeDocument/2006/relationships/slideLayout" Target="../slideLayouts/slideLayout5.xml"/><Relationship Id="rId5" Type="http://schemas.openxmlformats.org/officeDocument/2006/relationships/image" Target="../media/image19.png"/><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5.png"/><Relationship Id="rId1" Type="http://schemas.openxmlformats.org/officeDocument/2006/relationships/slideLayout" Target="../slideLayouts/slideLayout5.xml"/><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5.png"/><Relationship Id="rId1" Type="http://schemas.openxmlformats.org/officeDocument/2006/relationships/slideLayout" Target="../slideLayouts/slideLayout5.xml"/><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5.png"/><Relationship Id="rId1" Type="http://schemas.openxmlformats.org/officeDocument/2006/relationships/slideLayout" Target="../slideLayouts/slideLayout5.xml"/><Relationship Id="rId5" Type="http://schemas.openxmlformats.org/officeDocument/2006/relationships/image" Target="../media/image19.png"/><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5.png"/><Relationship Id="rId1" Type="http://schemas.openxmlformats.org/officeDocument/2006/relationships/slideLayout" Target="../slideLayouts/slideLayout5.xml"/><Relationship Id="rId5" Type="http://schemas.openxmlformats.org/officeDocument/2006/relationships/image" Target="../media/image20.png"/><Relationship Id="rId4" Type="http://schemas.openxmlformats.org/officeDocument/2006/relationships/image" Target="../media/image17.png"/></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5.png"/><Relationship Id="rId1" Type="http://schemas.openxmlformats.org/officeDocument/2006/relationships/slideLayout" Target="../slideLayouts/slideLayout5.xml"/><Relationship Id="rId5" Type="http://schemas.openxmlformats.org/officeDocument/2006/relationships/image" Target="../media/image21.png"/><Relationship Id="rId4" Type="http://schemas.openxmlformats.org/officeDocument/2006/relationships/image" Target="../media/image17.png"/></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5.png"/><Relationship Id="rId1" Type="http://schemas.openxmlformats.org/officeDocument/2006/relationships/slideLayout" Target="../slideLayouts/slideLayout5.xml"/><Relationship Id="rId5" Type="http://schemas.openxmlformats.org/officeDocument/2006/relationships/image" Target="../media/image22.png"/><Relationship Id="rId4" Type="http://schemas.openxmlformats.org/officeDocument/2006/relationships/image" Target="../media/image17.png"/></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5.xml"/><Relationship Id="rId5" Type="http://schemas.openxmlformats.org/officeDocument/2006/relationships/image" Target="../media/image26.png"/><Relationship Id="rId4" Type="http://schemas.openxmlformats.org/officeDocument/2006/relationships/image" Target="../media/image25.png"/></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5.png"/><Relationship Id="rId1" Type="http://schemas.openxmlformats.org/officeDocument/2006/relationships/slideLayout" Target="../slideLayouts/slideLayout5.xml"/><Relationship Id="rId5" Type="http://schemas.openxmlformats.org/officeDocument/2006/relationships/image" Target="../media/image27.png"/><Relationship Id="rId4" Type="http://schemas.openxmlformats.org/officeDocument/2006/relationships/image" Target="../media/image17.png"/></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5.png"/><Relationship Id="rId1" Type="http://schemas.openxmlformats.org/officeDocument/2006/relationships/slideLayout" Target="../slideLayouts/slideLayout5.xml"/><Relationship Id="rId5" Type="http://schemas.openxmlformats.org/officeDocument/2006/relationships/image" Target="../media/image28.png"/><Relationship Id="rId4" Type="http://schemas.openxmlformats.org/officeDocument/2006/relationships/image" Target="../media/image17.png"/></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5.png"/><Relationship Id="rId1" Type="http://schemas.openxmlformats.org/officeDocument/2006/relationships/slideLayout" Target="../slideLayouts/slideLayout5.xml"/><Relationship Id="rId5" Type="http://schemas.openxmlformats.org/officeDocument/2006/relationships/image" Target="../media/image29.png"/><Relationship Id="rId4" Type="http://schemas.openxmlformats.org/officeDocument/2006/relationships/image" Target="../media/image17.png"/></Relationships>
</file>

<file path=ppt/slides/_rels/slide29.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30.jpg"/><Relationship Id="rId1" Type="http://schemas.openxmlformats.org/officeDocument/2006/relationships/slideLayout" Target="../slideLayouts/slideLayout5.xml"/><Relationship Id="rId6" Type="http://schemas.openxmlformats.org/officeDocument/2006/relationships/image" Target="../media/image34.png"/><Relationship Id="rId5" Type="http://schemas.openxmlformats.org/officeDocument/2006/relationships/image" Target="../media/image33.jpg"/><Relationship Id="rId4" Type="http://schemas.openxmlformats.org/officeDocument/2006/relationships/image" Target="../media/image32.jpg"/></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image" Target="../media/image35.jpg"/><Relationship Id="rId1" Type="http://schemas.openxmlformats.org/officeDocument/2006/relationships/slideLayout" Target="../slideLayouts/slideLayout5.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3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5.png"/><Relationship Id="rId1" Type="http://schemas.openxmlformats.org/officeDocument/2006/relationships/slideLayout" Target="../slideLayouts/slideLayout5.xml"/><Relationship Id="rId5" Type="http://schemas.openxmlformats.org/officeDocument/2006/relationships/image" Target="../media/image41.png"/><Relationship Id="rId4" Type="http://schemas.openxmlformats.org/officeDocument/2006/relationships/image" Target="../media/image17.png"/></Relationships>
</file>

<file path=ppt/slides/_rels/slide3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5.png"/><Relationship Id="rId1" Type="http://schemas.openxmlformats.org/officeDocument/2006/relationships/slideLayout" Target="../slideLayouts/slideLayout5.xml"/><Relationship Id="rId4" Type="http://schemas.openxmlformats.org/officeDocument/2006/relationships/image" Target="../media/image17.png"/></Relationships>
</file>

<file path=ppt/slides/_rels/slide3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5.png"/><Relationship Id="rId1" Type="http://schemas.openxmlformats.org/officeDocument/2006/relationships/slideLayout" Target="../slideLayouts/slideLayout5.xml"/><Relationship Id="rId4" Type="http://schemas.openxmlformats.org/officeDocument/2006/relationships/image" Target="../media/image17.png"/></Relationships>
</file>

<file path=ppt/slides/_rels/slide3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5.png"/><Relationship Id="rId1" Type="http://schemas.openxmlformats.org/officeDocument/2006/relationships/slideLayout" Target="../slideLayouts/slideLayout5.xml"/><Relationship Id="rId6" Type="http://schemas.openxmlformats.org/officeDocument/2006/relationships/comments" Target="../comments/comment1.xml"/><Relationship Id="rId5" Type="http://schemas.openxmlformats.org/officeDocument/2006/relationships/image" Target="../media/image42.png"/><Relationship Id="rId4" Type="http://schemas.openxmlformats.org/officeDocument/2006/relationships/image" Target="../media/image17.png"/></Relationships>
</file>

<file path=ppt/slides/_rels/slide3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5.png"/><Relationship Id="rId1" Type="http://schemas.openxmlformats.org/officeDocument/2006/relationships/slideLayout" Target="../slideLayouts/slideLayout5.xml"/><Relationship Id="rId5" Type="http://schemas.openxmlformats.org/officeDocument/2006/relationships/image" Target="../media/image43.png"/><Relationship Id="rId4" Type="http://schemas.openxmlformats.org/officeDocument/2006/relationships/image" Target="../media/image17.png"/></Relationships>
</file>

<file path=ppt/slides/_rels/slide3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5.png"/><Relationship Id="rId1" Type="http://schemas.openxmlformats.org/officeDocument/2006/relationships/slideLayout" Target="../slideLayouts/slideLayout5.xml"/><Relationship Id="rId5" Type="http://schemas.openxmlformats.org/officeDocument/2006/relationships/image" Target="../media/image44.png"/><Relationship Id="rId4" Type="http://schemas.openxmlformats.org/officeDocument/2006/relationships/image" Target="../media/image17.png"/></Relationships>
</file>

<file path=ppt/slides/_rels/slide3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5.png"/><Relationship Id="rId1" Type="http://schemas.openxmlformats.org/officeDocument/2006/relationships/slideLayout" Target="../slideLayouts/slideLayout5.xml"/><Relationship Id="rId5" Type="http://schemas.openxmlformats.org/officeDocument/2006/relationships/image" Target="../media/image45.png"/><Relationship Id="rId4" Type="http://schemas.openxmlformats.org/officeDocument/2006/relationships/image" Target="../media/image17.png"/></Relationships>
</file>

<file path=ppt/slides/_rels/slide3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5.png"/><Relationship Id="rId1" Type="http://schemas.openxmlformats.org/officeDocument/2006/relationships/slideLayout" Target="../slideLayouts/slideLayout5.xml"/><Relationship Id="rId5" Type="http://schemas.openxmlformats.org/officeDocument/2006/relationships/image" Target="../media/image46.png"/><Relationship Id="rId4" Type="http://schemas.openxmlformats.org/officeDocument/2006/relationships/image" Target="../media/image17.png"/></Relationships>
</file>

<file path=ppt/slides/_rels/slide3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5.png"/><Relationship Id="rId1" Type="http://schemas.openxmlformats.org/officeDocument/2006/relationships/slideLayout" Target="../slideLayouts/slideLayout5.xml"/><Relationship Id="rId5" Type="http://schemas.openxmlformats.org/officeDocument/2006/relationships/image" Target="../media/image47.png"/><Relationship Id="rId4" Type="http://schemas.openxmlformats.org/officeDocument/2006/relationships/image" Target="../media/image17.png"/></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jpg"/><Relationship Id="rId1" Type="http://schemas.openxmlformats.org/officeDocument/2006/relationships/slideLayout" Target="../slideLayouts/slideLayout5.xml"/><Relationship Id="rId5" Type="http://schemas.openxmlformats.org/officeDocument/2006/relationships/image" Target="../media/image51.png"/><Relationship Id="rId4" Type="http://schemas.openxmlformats.org/officeDocument/2006/relationships/image" Target="../media/image50.png"/></Relationships>
</file>

<file path=ppt/slides/_rels/slide4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7.jp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58.jpg"/><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5.xml"/><Relationship Id="rId4" Type="http://schemas.openxmlformats.org/officeDocument/2006/relationships/image" Target="../media/image61.png"/></Relationships>
</file>

<file path=ppt/slides/_rels/slide4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5.xml"/><Relationship Id="rId4" Type="http://schemas.openxmlformats.org/officeDocument/2006/relationships/image" Target="../media/image62.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5.xml"/><Relationship Id="rId4" Type="http://schemas.openxmlformats.org/officeDocument/2006/relationships/image" Target="../media/image63.png"/></Relationships>
</file>

<file path=ppt/slides/_rels/slide5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5.xml"/><Relationship Id="rId4" Type="http://schemas.openxmlformats.org/officeDocument/2006/relationships/image" Target="../media/image64.png"/></Relationships>
</file>

<file path=ppt/slides/_rels/slide5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 Id="rId4" Type="http://schemas.openxmlformats.org/officeDocument/2006/relationships/image" Target="../media/image4.jpe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jpg"/><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 Id="rId4" Type="http://schemas.openxmlformats.org/officeDocument/2006/relationships/image" Target="../media/image4.jpe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3" Type="http://schemas.openxmlformats.org/officeDocument/2006/relationships/hyperlink" Target="http://www.svms.org/" TargetMode="External"/><Relationship Id="rId2" Type="http://schemas.openxmlformats.org/officeDocument/2006/relationships/image" Target="../media/image74.png"/><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 Id="rId4" Type="http://schemas.openxmlformats.org/officeDocument/2006/relationships/image" Target="../media/image4.jpe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2" Type="http://schemas.openxmlformats.org/officeDocument/2006/relationships/image" Target="../media/image75.jpg"/><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5.xml"/></Relationships>
</file>

<file path=ppt/slides/_rels/slide75.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5.xml"/></Relationships>
</file>

<file path=ppt/slides/_rels/slide76.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5.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8.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hyperlink" Target="https://scikit-learn.org/stable/modules/classes.html#module-sklearn.preprocessing"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Shape 47"/>
          <p:cNvPicPr preferRelativeResize="0">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0"/>
            <a:ext cx="11316727" cy="756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hape 49">
            <a:extLst>
              <a:ext uri="{FF2B5EF4-FFF2-40B4-BE49-F238E27FC236}">
                <a16:creationId xmlns:a16="http://schemas.microsoft.com/office/drawing/2014/main" id="{24A6ABCE-206C-4C33-940C-027B2CD6E148}"/>
              </a:ext>
            </a:extLst>
          </p:cNvPr>
          <p:cNvSpPr txBox="1">
            <a:spLocks/>
          </p:cNvSpPr>
          <p:nvPr/>
        </p:nvSpPr>
        <p:spPr bwMode="auto">
          <a:xfrm>
            <a:off x="2560972" y="3298255"/>
            <a:ext cx="5460393" cy="652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0254" tIns="80254" rIns="80254" bIns="80254"/>
          <a:lstStyle>
            <a:defPPr marR="0" algn="l" rtl="0">
              <a:lnSpc>
                <a:spcPct val="100000"/>
              </a:lnSpc>
              <a:spcBef>
                <a:spcPts val="0"/>
              </a:spcBef>
              <a:spcAft>
                <a:spcPts val="0"/>
              </a:spcAft>
            </a:defPPr>
            <a:lvl1pPr marL="0" algn="ctr" rtl="0" eaLnBrk="0" fontAlgn="base" hangingPunct="0">
              <a:spcBef>
                <a:spcPts val="0"/>
              </a:spcBef>
              <a:spcAft>
                <a:spcPct val="0"/>
              </a:spcAft>
              <a:buClr>
                <a:schemeClr val="dk2"/>
              </a:buClr>
              <a:buNone/>
              <a:defRPr sz="1400">
                <a:solidFill>
                  <a:schemeClr val="dk2"/>
                </a:solidFill>
                <a:latin typeface="Arial"/>
                <a:ea typeface="Arial"/>
                <a:cs typeface="Arial"/>
                <a:sym typeface="Arial" panose="020B0604020202020204" pitchFamily="34" charset="0"/>
                <a:rtl val="0"/>
              </a:defRPr>
            </a:lvl1pPr>
            <a:lvl2pPr marL="0" indent="190500" algn="ctr" rtl="0" eaLnBrk="0" fontAlgn="base" hangingPunct="0">
              <a:spcBef>
                <a:spcPts val="0"/>
              </a:spcBef>
              <a:spcAft>
                <a:spcPct val="0"/>
              </a:spcAft>
              <a:buClr>
                <a:schemeClr val="dk2"/>
              </a:buClr>
              <a:buSzPct val="100000"/>
              <a:buNone/>
              <a:defRPr sz="3000">
                <a:solidFill>
                  <a:schemeClr val="dk2"/>
                </a:solidFill>
                <a:latin typeface="Arial"/>
                <a:ea typeface="Arial"/>
                <a:cs typeface="Arial"/>
                <a:sym typeface="Arial" panose="020B0604020202020204" pitchFamily="34" charset="0"/>
                <a:rtl val="0"/>
              </a:defRPr>
            </a:lvl2pPr>
            <a:lvl3pPr marL="0" indent="190500" algn="ctr" rtl="0" eaLnBrk="0" fontAlgn="base" hangingPunct="0">
              <a:spcBef>
                <a:spcPts val="0"/>
              </a:spcBef>
              <a:spcAft>
                <a:spcPct val="0"/>
              </a:spcAft>
              <a:buClr>
                <a:schemeClr val="dk2"/>
              </a:buClr>
              <a:buSzPct val="100000"/>
              <a:buNone/>
              <a:defRPr sz="3000">
                <a:solidFill>
                  <a:schemeClr val="dk2"/>
                </a:solidFill>
                <a:latin typeface="Arial"/>
                <a:ea typeface="Arial"/>
                <a:cs typeface="Arial"/>
                <a:sym typeface="Arial" panose="020B0604020202020204" pitchFamily="34" charset="0"/>
                <a:rtl val="0"/>
              </a:defRPr>
            </a:lvl3pPr>
            <a:lvl4pPr marL="0" indent="190500" algn="ctr" rtl="0" eaLnBrk="0" fontAlgn="base" hangingPunct="0">
              <a:spcBef>
                <a:spcPts val="0"/>
              </a:spcBef>
              <a:spcAft>
                <a:spcPct val="0"/>
              </a:spcAft>
              <a:buClr>
                <a:schemeClr val="dk2"/>
              </a:buClr>
              <a:buSzPct val="100000"/>
              <a:buNone/>
              <a:defRPr sz="3000">
                <a:solidFill>
                  <a:schemeClr val="dk2"/>
                </a:solidFill>
                <a:latin typeface="Arial"/>
                <a:ea typeface="Arial"/>
                <a:cs typeface="Arial"/>
                <a:sym typeface="Arial" panose="020B0604020202020204" pitchFamily="34" charset="0"/>
                <a:rtl val="0"/>
              </a:defRPr>
            </a:lvl4pPr>
            <a:lvl5pPr marL="0" indent="190500" algn="ctr" rtl="0" eaLnBrk="0" fontAlgn="base" hangingPunct="0">
              <a:spcBef>
                <a:spcPts val="0"/>
              </a:spcBef>
              <a:spcAft>
                <a:spcPct val="0"/>
              </a:spcAft>
              <a:buClr>
                <a:schemeClr val="dk2"/>
              </a:buClr>
              <a:buSzPct val="100000"/>
              <a:buNone/>
              <a:defRPr sz="3000">
                <a:solidFill>
                  <a:schemeClr val="dk2"/>
                </a:solidFill>
                <a:latin typeface="Arial"/>
                <a:ea typeface="Arial"/>
                <a:cs typeface="Arial"/>
                <a:sym typeface="Arial" panose="020B0604020202020204" pitchFamily="34" charset="0"/>
                <a:rtl val="0"/>
              </a:defRPr>
            </a:lvl5pPr>
            <a:lvl6pPr marL="0" marR="0" indent="19050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6pPr>
            <a:lvl7pPr marL="0" marR="0" indent="19050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7pPr>
            <a:lvl8pPr marL="0" marR="0" indent="19050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8pPr>
            <a:lvl9pPr marL="0" marR="0" indent="19050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9pPr>
          </a:lstStyle>
          <a:p>
            <a:pPr marL="300999" indent="-133777" eaLnBrk="1" hangingPunct="1">
              <a:spcBef>
                <a:spcPct val="0"/>
              </a:spcBef>
              <a:buClr>
                <a:srgbClr val="000000"/>
              </a:buClr>
              <a:defRPr/>
            </a:pPr>
            <a:r>
              <a:rPr lang="es-ES" altLang="es-ES" sz="3511" dirty="0">
                <a:solidFill>
                  <a:srgbClr val="0972CB"/>
                </a:solidFill>
                <a:latin typeface="Oxygen"/>
                <a:ea typeface="Oxygen"/>
                <a:cs typeface="Oxygen"/>
                <a:sym typeface="Oxygen"/>
              </a:rPr>
              <a:t>Machine </a:t>
            </a:r>
            <a:r>
              <a:rPr lang="es-ES" altLang="es-ES" sz="3511" dirty="0" err="1">
                <a:solidFill>
                  <a:srgbClr val="0972CB"/>
                </a:solidFill>
                <a:latin typeface="Oxygen"/>
                <a:ea typeface="Oxygen"/>
                <a:cs typeface="Oxygen"/>
                <a:sym typeface="Oxygen"/>
              </a:rPr>
              <a:t>Learning</a:t>
            </a:r>
            <a:endParaRPr lang="es-ES" altLang="es-ES" sz="3511" dirty="0">
              <a:solidFill>
                <a:srgbClr val="0972CB"/>
              </a:solidFill>
              <a:latin typeface="Oxygen"/>
              <a:ea typeface="Oxygen"/>
              <a:cs typeface="Oxygen"/>
              <a:sym typeface="Oxygen"/>
            </a:endParaRPr>
          </a:p>
          <a:p>
            <a:pPr marL="300999" indent="-133777" eaLnBrk="1" hangingPunct="1">
              <a:spcBef>
                <a:spcPct val="0"/>
              </a:spcBef>
              <a:buClr>
                <a:srgbClr val="000000"/>
              </a:buClr>
              <a:defRPr/>
            </a:pPr>
            <a:r>
              <a:rPr lang="es-ES" altLang="es-ES" sz="3511" dirty="0">
                <a:solidFill>
                  <a:srgbClr val="0972CB"/>
                </a:solidFill>
                <a:latin typeface="Oxygen"/>
                <a:ea typeface="Oxygen"/>
                <a:cs typeface="Oxygen"/>
                <a:sym typeface="Oxygen"/>
              </a:rPr>
              <a:t>SVM</a:t>
            </a:r>
          </a:p>
        </p:txBody>
      </p:sp>
      <p:sp>
        <p:nvSpPr>
          <p:cNvPr id="6" name="Shape 49">
            <a:extLst>
              <a:ext uri="{FF2B5EF4-FFF2-40B4-BE49-F238E27FC236}">
                <a16:creationId xmlns:a16="http://schemas.microsoft.com/office/drawing/2014/main" id="{3B39229B-4789-4E5F-A863-803DF35813F8}"/>
              </a:ext>
            </a:extLst>
          </p:cNvPr>
          <p:cNvSpPr txBox="1">
            <a:spLocks/>
          </p:cNvSpPr>
          <p:nvPr/>
        </p:nvSpPr>
        <p:spPr bwMode="auto">
          <a:xfrm>
            <a:off x="3733800" y="5080000"/>
            <a:ext cx="3330660" cy="652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0254" tIns="80254" rIns="80254" bIns="80254"/>
          <a:lstStyle>
            <a:defPPr marR="0" algn="l" rtl="0">
              <a:lnSpc>
                <a:spcPct val="100000"/>
              </a:lnSpc>
              <a:spcBef>
                <a:spcPts val="0"/>
              </a:spcBef>
              <a:spcAft>
                <a:spcPts val="0"/>
              </a:spcAft>
            </a:defPPr>
            <a:lvl1pPr marL="0" algn="ctr" rtl="0" eaLnBrk="0" fontAlgn="base" hangingPunct="0">
              <a:spcBef>
                <a:spcPts val="0"/>
              </a:spcBef>
              <a:spcAft>
                <a:spcPct val="0"/>
              </a:spcAft>
              <a:buClr>
                <a:schemeClr val="dk2"/>
              </a:buClr>
              <a:buNone/>
              <a:defRPr sz="1400">
                <a:solidFill>
                  <a:schemeClr val="dk2"/>
                </a:solidFill>
                <a:latin typeface="Arial"/>
                <a:ea typeface="Arial"/>
                <a:cs typeface="Arial"/>
                <a:sym typeface="Arial" panose="020B0604020202020204" pitchFamily="34" charset="0"/>
                <a:rtl val="0"/>
              </a:defRPr>
            </a:lvl1pPr>
            <a:lvl2pPr marL="0" indent="190500" algn="ctr" rtl="0" eaLnBrk="0" fontAlgn="base" hangingPunct="0">
              <a:spcBef>
                <a:spcPts val="0"/>
              </a:spcBef>
              <a:spcAft>
                <a:spcPct val="0"/>
              </a:spcAft>
              <a:buClr>
                <a:schemeClr val="dk2"/>
              </a:buClr>
              <a:buSzPct val="100000"/>
              <a:buNone/>
              <a:defRPr sz="3000">
                <a:solidFill>
                  <a:schemeClr val="dk2"/>
                </a:solidFill>
                <a:latin typeface="Arial"/>
                <a:ea typeface="Arial"/>
                <a:cs typeface="Arial"/>
                <a:sym typeface="Arial" panose="020B0604020202020204" pitchFamily="34" charset="0"/>
                <a:rtl val="0"/>
              </a:defRPr>
            </a:lvl2pPr>
            <a:lvl3pPr marL="0" indent="190500" algn="ctr" rtl="0" eaLnBrk="0" fontAlgn="base" hangingPunct="0">
              <a:spcBef>
                <a:spcPts val="0"/>
              </a:spcBef>
              <a:spcAft>
                <a:spcPct val="0"/>
              </a:spcAft>
              <a:buClr>
                <a:schemeClr val="dk2"/>
              </a:buClr>
              <a:buSzPct val="100000"/>
              <a:buNone/>
              <a:defRPr sz="3000">
                <a:solidFill>
                  <a:schemeClr val="dk2"/>
                </a:solidFill>
                <a:latin typeface="Arial"/>
                <a:ea typeface="Arial"/>
                <a:cs typeface="Arial"/>
                <a:sym typeface="Arial" panose="020B0604020202020204" pitchFamily="34" charset="0"/>
                <a:rtl val="0"/>
              </a:defRPr>
            </a:lvl3pPr>
            <a:lvl4pPr marL="0" indent="190500" algn="ctr" rtl="0" eaLnBrk="0" fontAlgn="base" hangingPunct="0">
              <a:spcBef>
                <a:spcPts val="0"/>
              </a:spcBef>
              <a:spcAft>
                <a:spcPct val="0"/>
              </a:spcAft>
              <a:buClr>
                <a:schemeClr val="dk2"/>
              </a:buClr>
              <a:buSzPct val="100000"/>
              <a:buNone/>
              <a:defRPr sz="3000">
                <a:solidFill>
                  <a:schemeClr val="dk2"/>
                </a:solidFill>
                <a:latin typeface="Arial"/>
                <a:ea typeface="Arial"/>
                <a:cs typeface="Arial"/>
                <a:sym typeface="Arial" panose="020B0604020202020204" pitchFamily="34" charset="0"/>
                <a:rtl val="0"/>
              </a:defRPr>
            </a:lvl4pPr>
            <a:lvl5pPr marL="0" indent="190500" algn="ctr" rtl="0" eaLnBrk="0" fontAlgn="base" hangingPunct="0">
              <a:spcBef>
                <a:spcPts val="0"/>
              </a:spcBef>
              <a:spcAft>
                <a:spcPct val="0"/>
              </a:spcAft>
              <a:buClr>
                <a:schemeClr val="dk2"/>
              </a:buClr>
              <a:buSzPct val="100000"/>
              <a:buNone/>
              <a:defRPr sz="3000">
                <a:solidFill>
                  <a:schemeClr val="dk2"/>
                </a:solidFill>
                <a:latin typeface="Arial"/>
                <a:ea typeface="Arial"/>
                <a:cs typeface="Arial"/>
                <a:sym typeface="Arial" panose="020B0604020202020204" pitchFamily="34" charset="0"/>
                <a:rtl val="0"/>
              </a:defRPr>
            </a:lvl5pPr>
            <a:lvl6pPr marL="0" marR="0" indent="19050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6pPr>
            <a:lvl7pPr marL="0" marR="0" indent="19050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7pPr>
            <a:lvl8pPr marL="0" marR="0" indent="19050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8pPr>
            <a:lvl9pPr marL="0" marR="0" indent="19050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9pPr>
          </a:lstStyle>
          <a:p>
            <a:pPr marL="300999" indent="-133777" eaLnBrk="1" hangingPunct="1">
              <a:spcBef>
                <a:spcPct val="0"/>
              </a:spcBef>
              <a:buClr>
                <a:srgbClr val="000000"/>
              </a:buClr>
              <a:defRPr/>
            </a:pPr>
            <a:r>
              <a:rPr lang="es-ES" altLang="es-ES" sz="1404" dirty="0">
                <a:solidFill>
                  <a:srgbClr val="0972CB"/>
                </a:solidFill>
                <a:latin typeface="Oxygen"/>
                <a:ea typeface="Oxygen"/>
                <a:cs typeface="Oxygen"/>
                <a:sym typeface="Oxygen"/>
              </a:rPr>
              <a:t>Daniel Gómez González</a:t>
            </a:r>
          </a:p>
        </p:txBody>
      </p:sp>
      <p:pic>
        <p:nvPicPr>
          <p:cNvPr id="7" name="Imagen 1" descr="logo_ucm.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330786" y="1247852"/>
            <a:ext cx="2887412" cy="1070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34795" y="1134976"/>
            <a:ext cx="1295991" cy="12959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822959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5940" y="267970"/>
            <a:ext cx="3670935" cy="482600"/>
          </a:xfrm>
          <a:prstGeom prst="rect">
            <a:avLst/>
          </a:prstGeom>
        </p:spPr>
        <p:txBody>
          <a:bodyPr vert="horz" wrap="square" lIns="0" tIns="12700" rIns="0" bIns="0" rtlCol="0">
            <a:spAutoFit/>
          </a:bodyPr>
          <a:lstStyle/>
          <a:p>
            <a:pPr marL="12700">
              <a:lnSpc>
                <a:spcPct val="100000"/>
              </a:lnSpc>
              <a:spcBef>
                <a:spcPts val="100"/>
              </a:spcBef>
            </a:pPr>
            <a:r>
              <a:rPr sz="3000" spc="-195" dirty="0">
                <a:solidFill>
                  <a:srgbClr val="0970C9"/>
                </a:solidFill>
                <a:latin typeface="Verdana"/>
                <a:cs typeface="Verdana"/>
              </a:rPr>
              <a:t>Técnicas</a:t>
            </a:r>
            <a:r>
              <a:rPr sz="3000" spc="-225" dirty="0">
                <a:solidFill>
                  <a:srgbClr val="0970C9"/>
                </a:solidFill>
                <a:latin typeface="Verdana"/>
                <a:cs typeface="Verdana"/>
              </a:rPr>
              <a:t> </a:t>
            </a:r>
            <a:r>
              <a:rPr sz="3000" spc="-215" dirty="0">
                <a:solidFill>
                  <a:srgbClr val="0970C9"/>
                </a:solidFill>
                <a:latin typeface="Verdana"/>
                <a:cs typeface="Verdana"/>
              </a:rPr>
              <a:t>de</a:t>
            </a:r>
            <a:r>
              <a:rPr sz="3000" spc="-240" dirty="0">
                <a:solidFill>
                  <a:srgbClr val="0970C9"/>
                </a:solidFill>
                <a:latin typeface="Verdana"/>
                <a:cs typeface="Verdana"/>
              </a:rPr>
              <a:t> </a:t>
            </a:r>
            <a:r>
              <a:rPr sz="3000" spc="-165" dirty="0">
                <a:solidFill>
                  <a:srgbClr val="0970C9"/>
                </a:solidFill>
                <a:latin typeface="Verdana"/>
                <a:cs typeface="Verdana"/>
              </a:rPr>
              <a:t>Muestreo</a:t>
            </a:r>
            <a:endParaRPr sz="3000">
              <a:latin typeface="Verdana"/>
              <a:cs typeface="Verdana"/>
            </a:endParaRPr>
          </a:p>
        </p:txBody>
      </p:sp>
      <p:sp>
        <p:nvSpPr>
          <p:cNvPr id="3" name="object 3"/>
          <p:cNvSpPr txBox="1"/>
          <p:nvPr/>
        </p:nvSpPr>
        <p:spPr>
          <a:xfrm>
            <a:off x="173228" y="976629"/>
            <a:ext cx="8529955" cy="4043045"/>
          </a:xfrm>
          <a:prstGeom prst="rect">
            <a:avLst/>
          </a:prstGeom>
        </p:spPr>
        <p:txBody>
          <a:bodyPr vert="horz" wrap="square" lIns="0" tIns="8255" rIns="0" bIns="0" rtlCol="0">
            <a:spAutoFit/>
          </a:bodyPr>
          <a:lstStyle/>
          <a:p>
            <a:pPr marL="13970" marR="5080">
              <a:lnSpc>
                <a:spcPct val="101499"/>
              </a:lnSpc>
              <a:spcBef>
                <a:spcPts val="65"/>
              </a:spcBef>
            </a:pPr>
            <a:r>
              <a:rPr sz="1800" spc="-110" dirty="0">
                <a:latin typeface="Verdana"/>
                <a:cs typeface="Verdana"/>
              </a:rPr>
              <a:t>Para</a:t>
            </a:r>
            <a:r>
              <a:rPr sz="1800" spc="-135" dirty="0">
                <a:latin typeface="Verdana"/>
                <a:cs typeface="Verdana"/>
              </a:rPr>
              <a:t> </a:t>
            </a:r>
            <a:r>
              <a:rPr sz="1800" spc="-120" dirty="0">
                <a:latin typeface="Verdana"/>
                <a:cs typeface="Verdana"/>
              </a:rPr>
              <a:t>poder</a:t>
            </a:r>
            <a:r>
              <a:rPr sz="1800" spc="-125" dirty="0">
                <a:latin typeface="Verdana"/>
                <a:cs typeface="Verdana"/>
              </a:rPr>
              <a:t> </a:t>
            </a:r>
            <a:r>
              <a:rPr sz="1800" spc="-110" dirty="0">
                <a:latin typeface="Verdana"/>
                <a:cs typeface="Verdana"/>
              </a:rPr>
              <a:t>evaluar</a:t>
            </a:r>
            <a:r>
              <a:rPr sz="1800" spc="-135" dirty="0">
                <a:latin typeface="Verdana"/>
                <a:cs typeface="Verdana"/>
              </a:rPr>
              <a:t> </a:t>
            </a:r>
            <a:r>
              <a:rPr sz="1800" spc="-85" dirty="0">
                <a:latin typeface="Verdana"/>
                <a:cs typeface="Verdana"/>
              </a:rPr>
              <a:t>la</a:t>
            </a:r>
            <a:r>
              <a:rPr sz="1800" spc="-120" dirty="0">
                <a:latin typeface="Verdana"/>
                <a:cs typeface="Verdana"/>
              </a:rPr>
              <a:t> </a:t>
            </a:r>
            <a:r>
              <a:rPr sz="1800" spc="-100" dirty="0">
                <a:latin typeface="Verdana"/>
                <a:cs typeface="Verdana"/>
              </a:rPr>
              <a:t>calidad</a:t>
            </a:r>
            <a:r>
              <a:rPr sz="1800" spc="-85" dirty="0">
                <a:latin typeface="Verdana"/>
                <a:cs typeface="Verdana"/>
              </a:rPr>
              <a:t> </a:t>
            </a:r>
            <a:r>
              <a:rPr sz="1800" spc="-135" dirty="0">
                <a:latin typeface="Verdana"/>
                <a:cs typeface="Verdana"/>
              </a:rPr>
              <a:t>de</a:t>
            </a:r>
            <a:r>
              <a:rPr sz="1800" spc="-105" dirty="0">
                <a:latin typeface="Verdana"/>
                <a:cs typeface="Verdana"/>
              </a:rPr>
              <a:t> </a:t>
            </a:r>
            <a:r>
              <a:rPr sz="1800" spc="-95" dirty="0">
                <a:latin typeface="Verdana"/>
                <a:cs typeface="Verdana"/>
              </a:rPr>
              <a:t>los</a:t>
            </a:r>
            <a:r>
              <a:rPr sz="1800" spc="-135" dirty="0">
                <a:latin typeface="Verdana"/>
                <a:cs typeface="Verdana"/>
              </a:rPr>
              <a:t> </a:t>
            </a:r>
            <a:r>
              <a:rPr sz="1800" spc="-125" dirty="0">
                <a:latin typeface="Verdana"/>
                <a:cs typeface="Verdana"/>
              </a:rPr>
              <a:t>modelos</a:t>
            </a:r>
            <a:r>
              <a:rPr sz="1800" spc="-20" dirty="0">
                <a:latin typeface="Verdana"/>
                <a:cs typeface="Verdana"/>
              </a:rPr>
              <a:t> </a:t>
            </a:r>
            <a:r>
              <a:rPr sz="1800" spc="-114" dirty="0">
                <a:latin typeface="Verdana"/>
                <a:cs typeface="Verdana"/>
              </a:rPr>
              <a:t>se</a:t>
            </a:r>
            <a:r>
              <a:rPr sz="1800" spc="-30" dirty="0">
                <a:latin typeface="Verdana"/>
                <a:cs typeface="Verdana"/>
              </a:rPr>
              <a:t> </a:t>
            </a:r>
            <a:r>
              <a:rPr sz="1800" spc="-95" dirty="0">
                <a:latin typeface="Verdana"/>
                <a:cs typeface="Verdana"/>
              </a:rPr>
              <a:t>utilizan</a:t>
            </a:r>
            <a:r>
              <a:rPr sz="1800" spc="-25" dirty="0">
                <a:latin typeface="Verdana"/>
                <a:cs typeface="Verdana"/>
              </a:rPr>
              <a:t> </a:t>
            </a:r>
            <a:r>
              <a:rPr sz="1800" spc="-110" dirty="0">
                <a:latin typeface="Verdana"/>
                <a:cs typeface="Verdana"/>
              </a:rPr>
              <a:t>diversas</a:t>
            </a:r>
            <a:r>
              <a:rPr sz="1800" spc="-25" dirty="0">
                <a:latin typeface="Verdana"/>
                <a:cs typeface="Verdana"/>
              </a:rPr>
              <a:t> </a:t>
            </a:r>
            <a:r>
              <a:rPr sz="1800" spc="-105" dirty="0">
                <a:latin typeface="Verdana"/>
                <a:cs typeface="Verdana"/>
              </a:rPr>
              <a:t>técnicas</a:t>
            </a:r>
            <a:r>
              <a:rPr sz="1800" spc="-20" dirty="0">
                <a:latin typeface="Verdana"/>
                <a:cs typeface="Verdana"/>
              </a:rPr>
              <a:t> </a:t>
            </a:r>
            <a:r>
              <a:rPr sz="1800" spc="-70" dirty="0">
                <a:latin typeface="Verdana"/>
                <a:cs typeface="Verdana"/>
              </a:rPr>
              <a:t>(basadas </a:t>
            </a:r>
            <a:r>
              <a:rPr sz="1800" spc="-130" dirty="0">
                <a:latin typeface="Verdana"/>
                <a:cs typeface="Verdana"/>
              </a:rPr>
              <a:t>en</a:t>
            </a:r>
            <a:r>
              <a:rPr sz="1800" spc="-20" dirty="0">
                <a:latin typeface="Verdana"/>
                <a:cs typeface="Verdana"/>
              </a:rPr>
              <a:t> </a:t>
            </a:r>
            <a:r>
              <a:rPr sz="1800" spc="-125" dirty="0">
                <a:latin typeface="Verdana"/>
                <a:cs typeface="Verdana"/>
              </a:rPr>
              <a:t>muestreo</a:t>
            </a:r>
            <a:r>
              <a:rPr sz="1800" spc="-10" dirty="0">
                <a:latin typeface="Verdana"/>
                <a:cs typeface="Verdana"/>
              </a:rPr>
              <a:t> </a:t>
            </a:r>
            <a:r>
              <a:rPr sz="1800" spc="-114" dirty="0">
                <a:latin typeface="Verdana"/>
                <a:cs typeface="Verdana"/>
              </a:rPr>
              <a:t>habitualmente)</a:t>
            </a:r>
            <a:r>
              <a:rPr sz="1800" spc="30" dirty="0">
                <a:latin typeface="Verdana"/>
                <a:cs typeface="Verdana"/>
              </a:rPr>
              <a:t> </a:t>
            </a:r>
            <a:r>
              <a:rPr sz="1800" spc="-135" dirty="0">
                <a:latin typeface="Verdana"/>
                <a:cs typeface="Verdana"/>
              </a:rPr>
              <a:t>que</a:t>
            </a:r>
            <a:r>
              <a:rPr sz="1800" spc="-110" dirty="0">
                <a:latin typeface="Verdana"/>
                <a:cs typeface="Verdana"/>
              </a:rPr>
              <a:t> </a:t>
            </a:r>
            <a:r>
              <a:rPr sz="1800" spc="-125" dirty="0">
                <a:latin typeface="Verdana"/>
                <a:cs typeface="Verdana"/>
              </a:rPr>
              <a:t>permiten</a:t>
            </a:r>
            <a:r>
              <a:rPr sz="1800" spc="-95" dirty="0">
                <a:latin typeface="Verdana"/>
                <a:cs typeface="Verdana"/>
              </a:rPr>
              <a:t> </a:t>
            </a:r>
            <a:r>
              <a:rPr sz="1800" spc="-185" dirty="0">
                <a:latin typeface="Verdana"/>
                <a:cs typeface="Verdana"/>
              </a:rPr>
              <a:t>conocer</a:t>
            </a:r>
            <a:r>
              <a:rPr sz="1800" spc="-180" dirty="0">
                <a:latin typeface="Verdana"/>
                <a:cs typeface="Verdana"/>
              </a:rPr>
              <a:t> </a:t>
            </a:r>
            <a:r>
              <a:rPr sz="1800" spc="-200" dirty="0">
                <a:latin typeface="Verdana"/>
                <a:cs typeface="Verdana"/>
              </a:rPr>
              <a:t>como</a:t>
            </a:r>
            <a:r>
              <a:rPr sz="1800" spc="-180" dirty="0">
                <a:latin typeface="Verdana"/>
                <a:cs typeface="Verdana"/>
              </a:rPr>
              <a:t> </a:t>
            </a:r>
            <a:r>
              <a:rPr sz="1800" spc="-170" dirty="0">
                <a:latin typeface="Verdana"/>
                <a:cs typeface="Verdana"/>
              </a:rPr>
              <a:t>de</a:t>
            </a:r>
            <a:r>
              <a:rPr sz="1800" spc="-180" dirty="0">
                <a:latin typeface="Verdana"/>
                <a:cs typeface="Verdana"/>
              </a:rPr>
              <a:t> </a:t>
            </a:r>
            <a:r>
              <a:rPr sz="1800" spc="-175" dirty="0">
                <a:latin typeface="Verdana"/>
                <a:cs typeface="Verdana"/>
              </a:rPr>
              <a:t>bien</a:t>
            </a:r>
            <a:r>
              <a:rPr sz="1800" spc="-180" dirty="0">
                <a:latin typeface="Verdana"/>
                <a:cs typeface="Verdana"/>
              </a:rPr>
              <a:t> </a:t>
            </a:r>
            <a:r>
              <a:rPr sz="1800" spc="-170" dirty="0">
                <a:latin typeface="Verdana"/>
                <a:cs typeface="Verdana"/>
              </a:rPr>
              <a:t>está</a:t>
            </a:r>
            <a:r>
              <a:rPr sz="1800" spc="-180" dirty="0">
                <a:latin typeface="Verdana"/>
                <a:cs typeface="Verdana"/>
              </a:rPr>
              <a:t> </a:t>
            </a:r>
            <a:r>
              <a:rPr sz="1800" spc="-190" dirty="0">
                <a:latin typeface="Verdana"/>
                <a:cs typeface="Verdana"/>
              </a:rPr>
              <a:t>funcionando</a:t>
            </a:r>
            <a:r>
              <a:rPr sz="1800" spc="-180" dirty="0">
                <a:latin typeface="Verdana"/>
                <a:cs typeface="Verdana"/>
              </a:rPr>
              <a:t> </a:t>
            </a:r>
            <a:r>
              <a:rPr sz="1800" spc="-25" dirty="0">
                <a:latin typeface="Verdana"/>
                <a:cs typeface="Verdana"/>
              </a:rPr>
              <a:t>el </a:t>
            </a:r>
            <a:r>
              <a:rPr sz="1800" spc="-180" dirty="0">
                <a:latin typeface="Verdana"/>
                <a:cs typeface="Verdana"/>
              </a:rPr>
              <a:t>algoritmo</a:t>
            </a:r>
            <a:r>
              <a:rPr sz="1800" spc="-190" dirty="0">
                <a:latin typeface="Verdana"/>
                <a:cs typeface="Verdana"/>
              </a:rPr>
              <a:t> </a:t>
            </a:r>
            <a:r>
              <a:rPr sz="1800" spc="-180" dirty="0">
                <a:latin typeface="Verdana"/>
                <a:cs typeface="Verdana"/>
              </a:rPr>
              <a:t>que </a:t>
            </a:r>
            <a:r>
              <a:rPr sz="1800" spc="-195" dirty="0">
                <a:latin typeface="Verdana"/>
                <a:cs typeface="Verdana"/>
              </a:rPr>
              <a:t>estamos </a:t>
            </a:r>
            <a:r>
              <a:rPr sz="1800" spc="-185" dirty="0">
                <a:latin typeface="Verdana"/>
                <a:cs typeface="Verdana"/>
              </a:rPr>
              <a:t>usando.</a:t>
            </a:r>
            <a:r>
              <a:rPr sz="1800" spc="-165" dirty="0">
                <a:latin typeface="Verdana"/>
                <a:cs typeface="Verdana"/>
              </a:rPr>
              <a:t> </a:t>
            </a:r>
            <a:r>
              <a:rPr sz="1800" spc="-114" dirty="0">
                <a:latin typeface="Verdana"/>
                <a:cs typeface="Verdana"/>
              </a:rPr>
              <a:t>Las</a:t>
            </a:r>
            <a:r>
              <a:rPr sz="1800" spc="-90" dirty="0">
                <a:latin typeface="Verdana"/>
                <a:cs typeface="Verdana"/>
              </a:rPr>
              <a:t> </a:t>
            </a:r>
            <a:r>
              <a:rPr sz="1800" spc="-140" dirty="0">
                <a:latin typeface="Verdana"/>
                <a:cs typeface="Verdana"/>
              </a:rPr>
              <a:t>más</a:t>
            </a:r>
            <a:r>
              <a:rPr sz="1800" spc="-70" dirty="0">
                <a:latin typeface="Verdana"/>
                <a:cs typeface="Verdana"/>
              </a:rPr>
              <a:t> </a:t>
            </a:r>
            <a:r>
              <a:rPr sz="1800" spc="-10" dirty="0">
                <a:latin typeface="Verdana"/>
                <a:cs typeface="Verdana"/>
              </a:rPr>
              <a:t>conocidas:</a:t>
            </a:r>
            <a:endParaRPr sz="1800" dirty="0">
              <a:latin typeface="Verdana"/>
              <a:cs typeface="Verdana"/>
            </a:endParaRPr>
          </a:p>
          <a:p>
            <a:pPr marL="300355" indent="-287655">
              <a:lnSpc>
                <a:spcPct val="100000"/>
              </a:lnSpc>
              <a:spcBef>
                <a:spcPts val="865"/>
              </a:spcBef>
              <a:buChar char="-"/>
              <a:tabLst>
                <a:tab pos="300355" algn="l"/>
              </a:tabLst>
            </a:pPr>
            <a:r>
              <a:rPr sz="1800" spc="-125" dirty="0">
                <a:latin typeface="Verdana"/>
                <a:cs typeface="Verdana"/>
              </a:rPr>
              <a:t>Train/Test</a:t>
            </a:r>
            <a:r>
              <a:rPr sz="1800" spc="-30" dirty="0">
                <a:latin typeface="Verdana"/>
                <a:cs typeface="Verdana"/>
              </a:rPr>
              <a:t> </a:t>
            </a:r>
            <a:r>
              <a:rPr sz="1800" spc="-20" dirty="0">
                <a:latin typeface="Verdana"/>
                <a:cs typeface="Verdana"/>
              </a:rPr>
              <a:t>sets</a:t>
            </a:r>
            <a:endParaRPr sz="1800" dirty="0">
              <a:latin typeface="Verdana"/>
              <a:cs typeface="Verdana"/>
            </a:endParaRPr>
          </a:p>
          <a:p>
            <a:pPr marL="300355" indent="-287655">
              <a:lnSpc>
                <a:spcPct val="100000"/>
              </a:lnSpc>
              <a:spcBef>
                <a:spcPts val="950"/>
              </a:spcBef>
              <a:buChar char="-"/>
              <a:tabLst>
                <a:tab pos="300355" algn="l"/>
              </a:tabLst>
            </a:pPr>
            <a:r>
              <a:rPr sz="1800" spc="-160" dirty="0">
                <a:latin typeface="Verdana"/>
                <a:cs typeface="Verdana"/>
              </a:rPr>
              <a:t>k-</a:t>
            </a:r>
            <a:r>
              <a:rPr sz="1800" spc="-80" dirty="0">
                <a:latin typeface="Verdana"/>
                <a:cs typeface="Verdana"/>
              </a:rPr>
              <a:t>folds</a:t>
            </a:r>
            <a:r>
              <a:rPr sz="1800" spc="35" dirty="0">
                <a:latin typeface="Verdana"/>
                <a:cs typeface="Verdana"/>
              </a:rPr>
              <a:t> </a:t>
            </a:r>
            <a:r>
              <a:rPr sz="1800" spc="-160" dirty="0">
                <a:latin typeface="Verdana"/>
                <a:cs typeface="Verdana"/>
              </a:rPr>
              <a:t>Cross-</a:t>
            </a:r>
            <a:r>
              <a:rPr sz="1800" spc="-45" dirty="0">
                <a:latin typeface="Verdana"/>
                <a:cs typeface="Verdana"/>
              </a:rPr>
              <a:t>Validation</a:t>
            </a:r>
            <a:endParaRPr sz="1800" dirty="0">
              <a:latin typeface="Verdana"/>
              <a:cs typeface="Verdana"/>
            </a:endParaRPr>
          </a:p>
          <a:p>
            <a:pPr marL="300355" indent="-287655">
              <a:lnSpc>
                <a:spcPct val="100000"/>
              </a:lnSpc>
              <a:spcBef>
                <a:spcPts val="950"/>
              </a:spcBef>
              <a:buChar char="-"/>
              <a:tabLst>
                <a:tab pos="300355" algn="l"/>
              </a:tabLst>
            </a:pPr>
            <a:r>
              <a:rPr sz="1800" spc="-160" dirty="0">
                <a:latin typeface="Verdana"/>
                <a:cs typeface="Verdana"/>
              </a:rPr>
              <a:t>Leave</a:t>
            </a:r>
            <a:r>
              <a:rPr sz="1800" spc="20" dirty="0">
                <a:latin typeface="Verdana"/>
                <a:cs typeface="Verdana"/>
              </a:rPr>
              <a:t> </a:t>
            </a:r>
            <a:r>
              <a:rPr sz="1800" spc="-180" dirty="0">
                <a:latin typeface="Verdana"/>
                <a:cs typeface="Verdana"/>
              </a:rPr>
              <a:t>One</a:t>
            </a:r>
            <a:r>
              <a:rPr sz="1800" spc="30" dirty="0">
                <a:latin typeface="Verdana"/>
                <a:cs typeface="Verdana"/>
              </a:rPr>
              <a:t> </a:t>
            </a:r>
            <a:r>
              <a:rPr sz="1800" spc="-135" dirty="0">
                <a:latin typeface="Verdana"/>
                <a:cs typeface="Verdana"/>
              </a:rPr>
              <a:t>Out</a:t>
            </a:r>
            <a:r>
              <a:rPr sz="1800" spc="45" dirty="0">
                <a:latin typeface="Verdana"/>
                <a:cs typeface="Verdana"/>
              </a:rPr>
              <a:t> </a:t>
            </a:r>
            <a:r>
              <a:rPr sz="1800" spc="-160" dirty="0">
                <a:latin typeface="Verdana"/>
                <a:cs typeface="Verdana"/>
              </a:rPr>
              <a:t>(LOO)</a:t>
            </a:r>
            <a:r>
              <a:rPr sz="1800" spc="30" dirty="0">
                <a:latin typeface="Verdana"/>
                <a:cs typeface="Verdana"/>
              </a:rPr>
              <a:t> </a:t>
            </a:r>
            <a:r>
              <a:rPr sz="1800" spc="-160" dirty="0">
                <a:latin typeface="Verdana"/>
                <a:cs typeface="Verdana"/>
              </a:rPr>
              <a:t>Cross-</a:t>
            </a:r>
            <a:r>
              <a:rPr sz="1800" spc="-45" dirty="0">
                <a:latin typeface="Verdana"/>
                <a:cs typeface="Verdana"/>
              </a:rPr>
              <a:t>Validation</a:t>
            </a:r>
            <a:endParaRPr sz="1800" dirty="0">
              <a:latin typeface="Verdana"/>
              <a:cs typeface="Verdana"/>
            </a:endParaRPr>
          </a:p>
          <a:p>
            <a:pPr marL="300355" indent="-287655">
              <a:lnSpc>
                <a:spcPct val="100000"/>
              </a:lnSpc>
              <a:spcBef>
                <a:spcPts val="944"/>
              </a:spcBef>
              <a:buChar char="-"/>
              <a:tabLst>
                <a:tab pos="300355" algn="l"/>
              </a:tabLst>
            </a:pPr>
            <a:r>
              <a:rPr sz="1800" spc="-130" dirty="0">
                <a:latin typeface="Verdana"/>
                <a:cs typeface="Verdana"/>
              </a:rPr>
              <a:t>Shuffle</a:t>
            </a:r>
            <a:r>
              <a:rPr sz="1800" spc="-25" dirty="0">
                <a:latin typeface="Verdana"/>
                <a:cs typeface="Verdana"/>
              </a:rPr>
              <a:t> </a:t>
            </a:r>
            <a:r>
              <a:rPr sz="1800" spc="-100" dirty="0">
                <a:latin typeface="Verdana"/>
                <a:cs typeface="Verdana"/>
              </a:rPr>
              <a:t>Split</a:t>
            </a:r>
            <a:r>
              <a:rPr sz="1800" spc="10" dirty="0">
                <a:latin typeface="Verdana"/>
                <a:cs typeface="Verdana"/>
              </a:rPr>
              <a:t> </a:t>
            </a:r>
            <a:r>
              <a:rPr sz="1800" spc="-160" dirty="0">
                <a:latin typeface="Verdana"/>
                <a:cs typeface="Verdana"/>
              </a:rPr>
              <a:t>Cross-</a:t>
            </a:r>
            <a:r>
              <a:rPr sz="1800" spc="-50" dirty="0">
                <a:latin typeface="Verdana"/>
                <a:cs typeface="Verdana"/>
              </a:rPr>
              <a:t>Validation</a:t>
            </a:r>
            <a:endParaRPr sz="1800" dirty="0">
              <a:latin typeface="Verdana"/>
              <a:cs typeface="Verdana"/>
            </a:endParaRPr>
          </a:p>
          <a:p>
            <a:pPr marL="12700">
              <a:lnSpc>
                <a:spcPct val="100000"/>
              </a:lnSpc>
              <a:spcBef>
                <a:spcPts val="950"/>
              </a:spcBef>
            </a:pPr>
            <a:r>
              <a:rPr sz="1800" u="heavy" spc="-150" dirty="0">
                <a:solidFill>
                  <a:srgbClr val="0000FF"/>
                </a:solidFill>
                <a:uFill>
                  <a:solidFill>
                    <a:srgbClr val="0000FF"/>
                  </a:solidFill>
                </a:uFill>
                <a:latin typeface="Verdana"/>
                <a:cs typeface="Verdana"/>
                <a:hlinkClick r:id="rId2"/>
              </a:rPr>
              <a:t>https://scikit-</a:t>
            </a:r>
            <a:r>
              <a:rPr sz="1800" u="heavy" spc="-140" dirty="0">
                <a:solidFill>
                  <a:srgbClr val="0000FF"/>
                </a:solidFill>
                <a:uFill>
                  <a:solidFill>
                    <a:srgbClr val="0000FF"/>
                  </a:solidFill>
                </a:uFill>
                <a:latin typeface="Verdana"/>
                <a:cs typeface="Verdana"/>
                <a:hlinkClick r:id="rId2"/>
              </a:rPr>
              <a:t>learn.org/stable/modules/cross_validation.html</a:t>
            </a:r>
            <a:endParaRPr sz="1800" dirty="0">
              <a:latin typeface="Verdana"/>
              <a:cs typeface="Verdana"/>
            </a:endParaRPr>
          </a:p>
          <a:p>
            <a:pPr marL="13970">
              <a:lnSpc>
                <a:spcPct val="100000"/>
              </a:lnSpc>
              <a:spcBef>
                <a:spcPts val="2055"/>
              </a:spcBef>
            </a:pPr>
            <a:r>
              <a:rPr sz="1800" u="sng" spc="-20" dirty="0">
                <a:solidFill>
                  <a:srgbClr val="0000FF"/>
                </a:solidFill>
                <a:uFill>
                  <a:solidFill>
                    <a:srgbClr val="0000FF"/>
                  </a:solidFill>
                </a:uFill>
                <a:latin typeface="Calibri"/>
                <a:cs typeface="Calibri"/>
              </a:rPr>
              <a:t>https://scikit-</a:t>
            </a:r>
            <a:r>
              <a:rPr sz="1800" u="sng" spc="-25" dirty="0">
                <a:solidFill>
                  <a:srgbClr val="0000FF"/>
                </a:solidFill>
                <a:uFill>
                  <a:solidFill>
                    <a:srgbClr val="0000FF"/>
                  </a:solidFill>
                </a:uFill>
                <a:latin typeface="Calibri"/>
                <a:cs typeface="Calibri"/>
              </a:rPr>
              <a:t>learn.org/stable/modules/classes.html#module-</a:t>
            </a:r>
            <a:r>
              <a:rPr sz="1800" u="sng" spc="-10" dirty="0">
                <a:solidFill>
                  <a:srgbClr val="0000FF"/>
                </a:solidFill>
                <a:uFill>
                  <a:solidFill>
                    <a:srgbClr val="0000FF"/>
                  </a:solidFill>
                </a:uFill>
                <a:latin typeface="Calibri"/>
                <a:cs typeface="Calibri"/>
              </a:rPr>
              <a:t>sklearn.model_selection</a:t>
            </a:r>
            <a:endParaRPr sz="1800" dirty="0">
              <a:latin typeface="Calibri"/>
              <a:cs typeface="Calibri"/>
            </a:endParaRPr>
          </a:p>
          <a:p>
            <a:pPr>
              <a:lnSpc>
                <a:spcPct val="100000"/>
              </a:lnSpc>
              <a:spcBef>
                <a:spcPts val="1540"/>
              </a:spcBef>
            </a:pPr>
            <a:endParaRPr sz="1800" dirty="0">
              <a:latin typeface="Calibri"/>
              <a:cs typeface="Calibri"/>
            </a:endParaRPr>
          </a:p>
          <a:p>
            <a:pPr marR="212090" algn="r">
              <a:lnSpc>
                <a:spcPct val="100000"/>
              </a:lnSpc>
            </a:pPr>
            <a:r>
              <a:rPr sz="1400" spc="-525" dirty="0">
                <a:latin typeface="Verdana"/>
                <a:cs typeface="Verdana"/>
              </a:rPr>
              <a:t>1</a:t>
            </a:r>
            <a:endParaRPr sz="1400" dirty="0">
              <a:latin typeface="Verdana"/>
              <a:cs typeface="Verdana"/>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5940" y="286258"/>
            <a:ext cx="6032500" cy="482600"/>
          </a:xfrm>
          <a:prstGeom prst="rect">
            <a:avLst/>
          </a:prstGeom>
        </p:spPr>
        <p:txBody>
          <a:bodyPr vert="horz" wrap="square" lIns="0" tIns="12700" rIns="0" bIns="0" rtlCol="0">
            <a:spAutoFit/>
          </a:bodyPr>
          <a:lstStyle/>
          <a:p>
            <a:pPr marL="12700">
              <a:lnSpc>
                <a:spcPct val="100000"/>
              </a:lnSpc>
              <a:spcBef>
                <a:spcPts val="100"/>
              </a:spcBef>
            </a:pPr>
            <a:r>
              <a:rPr sz="3000" spc="-204" dirty="0">
                <a:solidFill>
                  <a:srgbClr val="0970C9"/>
                </a:solidFill>
                <a:latin typeface="Verdana"/>
                <a:cs typeface="Verdana"/>
              </a:rPr>
              <a:t>Medidas</a:t>
            </a:r>
            <a:r>
              <a:rPr sz="3000" spc="-114" dirty="0">
                <a:solidFill>
                  <a:srgbClr val="0970C9"/>
                </a:solidFill>
                <a:latin typeface="Verdana"/>
                <a:cs typeface="Verdana"/>
              </a:rPr>
              <a:t> </a:t>
            </a:r>
            <a:r>
              <a:rPr sz="3000" spc="-210" dirty="0">
                <a:solidFill>
                  <a:srgbClr val="0970C9"/>
                </a:solidFill>
                <a:latin typeface="Verdana"/>
                <a:cs typeface="Verdana"/>
              </a:rPr>
              <a:t>de</a:t>
            </a:r>
            <a:r>
              <a:rPr sz="3000" spc="-140" dirty="0">
                <a:solidFill>
                  <a:srgbClr val="0970C9"/>
                </a:solidFill>
                <a:latin typeface="Verdana"/>
                <a:cs typeface="Verdana"/>
              </a:rPr>
              <a:t> </a:t>
            </a:r>
            <a:r>
              <a:rPr sz="3000" spc="-175" dirty="0">
                <a:solidFill>
                  <a:srgbClr val="0970C9"/>
                </a:solidFill>
                <a:latin typeface="Verdana"/>
                <a:cs typeface="Verdana"/>
              </a:rPr>
              <a:t>Precisión</a:t>
            </a:r>
            <a:r>
              <a:rPr sz="3000" spc="-95" dirty="0">
                <a:solidFill>
                  <a:srgbClr val="0970C9"/>
                </a:solidFill>
                <a:latin typeface="Verdana"/>
                <a:cs typeface="Verdana"/>
              </a:rPr>
              <a:t> </a:t>
            </a:r>
            <a:r>
              <a:rPr sz="3000" spc="-210" dirty="0">
                <a:solidFill>
                  <a:srgbClr val="0970C9"/>
                </a:solidFill>
                <a:latin typeface="Verdana"/>
                <a:cs typeface="Verdana"/>
              </a:rPr>
              <a:t>de</a:t>
            </a:r>
            <a:r>
              <a:rPr sz="3000" spc="-130" dirty="0">
                <a:solidFill>
                  <a:srgbClr val="0970C9"/>
                </a:solidFill>
                <a:latin typeface="Verdana"/>
                <a:cs typeface="Verdana"/>
              </a:rPr>
              <a:t> </a:t>
            </a:r>
            <a:r>
              <a:rPr sz="3000" spc="-220" dirty="0">
                <a:solidFill>
                  <a:srgbClr val="0970C9"/>
                </a:solidFill>
                <a:latin typeface="Verdana"/>
                <a:cs typeface="Verdana"/>
              </a:rPr>
              <a:t>un</a:t>
            </a:r>
            <a:r>
              <a:rPr sz="3000" spc="-145" dirty="0">
                <a:solidFill>
                  <a:srgbClr val="0970C9"/>
                </a:solidFill>
                <a:latin typeface="Verdana"/>
                <a:cs typeface="Verdana"/>
              </a:rPr>
              <a:t> </a:t>
            </a:r>
            <a:r>
              <a:rPr sz="3000" spc="-140" dirty="0">
                <a:solidFill>
                  <a:srgbClr val="0970C9"/>
                </a:solidFill>
                <a:latin typeface="Verdana"/>
                <a:cs typeface="Verdana"/>
              </a:rPr>
              <a:t>modelo</a:t>
            </a:r>
            <a:endParaRPr sz="3000">
              <a:latin typeface="Verdana"/>
              <a:cs typeface="Verdana"/>
            </a:endParaRPr>
          </a:p>
        </p:txBody>
      </p:sp>
      <p:sp>
        <p:nvSpPr>
          <p:cNvPr id="3" name="object 3"/>
          <p:cNvSpPr txBox="1"/>
          <p:nvPr/>
        </p:nvSpPr>
        <p:spPr>
          <a:xfrm>
            <a:off x="1219200" y="1857815"/>
            <a:ext cx="8298815" cy="3224601"/>
          </a:xfrm>
          <a:prstGeom prst="rect">
            <a:avLst/>
          </a:prstGeom>
        </p:spPr>
        <p:txBody>
          <a:bodyPr vert="horz" wrap="square" lIns="0" tIns="11430" rIns="0" bIns="0" rtlCol="0">
            <a:spAutoFit/>
          </a:bodyPr>
          <a:lstStyle/>
          <a:p>
            <a:pPr marL="13970" marR="5080">
              <a:lnSpc>
                <a:spcPct val="107100"/>
              </a:lnSpc>
              <a:spcBef>
                <a:spcPts val="90"/>
              </a:spcBef>
              <a:tabLst>
                <a:tab pos="1731645" algn="l"/>
              </a:tabLst>
            </a:pPr>
            <a:r>
              <a:rPr sz="1800" spc="-114" dirty="0">
                <a:latin typeface="Verdana"/>
                <a:cs typeface="Verdana"/>
              </a:rPr>
              <a:t>Permiten</a:t>
            </a:r>
            <a:r>
              <a:rPr sz="1800" spc="-90" dirty="0">
                <a:latin typeface="Verdana"/>
                <a:cs typeface="Verdana"/>
              </a:rPr>
              <a:t> </a:t>
            </a:r>
            <a:r>
              <a:rPr sz="1800" spc="-110" dirty="0">
                <a:latin typeface="Verdana"/>
                <a:cs typeface="Verdana"/>
              </a:rPr>
              <a:t>evaluar</a:t>
            </a:r>
            <a:r>
              <a:rPr sz="1800" spc="-140" dirty="0">
                <a:latin typeface="Verdana"/>
                <a:cs typeface="Verdana"/>
              </a:rPr>
              <a:t> </a:t>
            </a:r>
            <a:r>
              <a:rPr sz="1800" spc="-90" dirty="0">
                <a:latin typeface="Verdana"/>
                <a:cs typeface="Verdana"/>
              </a:rPr>
              <a:t>la</a:t>
            </a:r>
            <a:r>
              <a:rPr sz="1800" spc="-125" dirty="0">
                <a:latin typeface="Verdana"/>
                <a:cs typeface="Verdana"/>
              </a:rPr>
              <a:t> </a:t>
            </a:r>
            <a:r>
              <a:rPr sz="1800" b="1" spc="-105" dirty="0">
                <a:latin typeface="Verdana"/>
                <a:cs typeface="Verdana"/>
              </a:rPr>
              <a:t>calidad</a:t>
            </a:r>
            <a:r>
              <a:rPr sz="1800" spc="-110" dirty="0">
                <a:latin typeface="Verdana"/>
                <a:cs typeface="Verdana"/>
              </a:rPr>
              <a:t> </a:t>
            </a:r>
            <a:r>
              <a:rPr sz="1800" spc="-120" dirty="0">
                <a:latin typeface="Verdana"/>
                <a:cs typeface="Verdana"/>
              </a:rPr>
              <a:t>de</a:t>
            </a:r>
            <a:r>
              <a:rPr sz="1800" spc="-110" dirty="0">
                <a:latin typeface="Verdana"/>
                <a:cs typeface="Verdana"/>
              </a:rPr>
              <a:t> </a:t>
            </a:r>
            <a:r>
              <a:rPr sz="1800" spc="-135" dirty="0">
                <a:latin typeface="Verdana"/>
                <a:cs typeface="Verdana"/>
              </a:rPr>
              <a:t>un </a:t>
            </a:r>
            <a:r>
              <a:rPr sz="1800" spc="-120" dirty="0">
                <a:latin typeface="Verdana"/>
                <a:cs typeface="Verdana"/>
              </a:rPr>
              <a:t>modelo.</a:t>
            </a:r>
            <a:r>
              <a:rPr sz="1800" spc="-110" dirty="0">
                <a:latin typeface="Verdana"/>
                <a:cs typeface="Verdana"/>
              </a:rPr>
              <a:t> </a:t>
            </a:r>
            <a:r>
              <a:rPr lang="es-ES" sz="1800" spc="-145" dirty="0">
                <a:latin typeface="Verdana"/>
                <a:cs typeface="Verdana"/>
              </a:rPr>
              <a:t>Son las medidas que se quieren </a:t>
            </a:r>
            <a:r>
              <a:rPr lang="es-ES" sz="1800" b="1" spc="-145" dirty="0">
                <a:latin typeface="Verdana"/>
                <a:cs typeface="Verdana"/>
              </a:rPr>
              <a:t>optimizar </a:t>
            </a:r>
            <a:r>
              <a:rPr lang="es-ES" sz="1800" spc="-145" dirty="0">
                <a:latin typeface="Verdana"/>
                <a:cs typeface="Verdana"/>
              </a:rPr>
              <a:t>con el algoritmo de aprendizaje automático, por lo que tienen </a:t>
            </a:r>
            <a:r>
              <a:rPr sz="1800" spc="-135" dirty="0">
                <a:latin typeface="Verdana"/>
                <a:cs typeface="Verdana"/>
              </a:rPr>
              <a:t>un</a:t>
            </a:r>
            <a:r>
              <a:rPr sz="1800" spc="-160" dirty="0">
                <a:latin typeface="Verdana"/>
                <a:cs typeface="Verdana"/>
              </a:rPr>
              <a:t> </a:t>
            </a:r>
            <a:r>
              <a:rPr sz="1800" spc="-120" dirty="0">
                <a:latin typeface="Verdana"/>
                <a:cs typeface="Verdana"/>
              </a:rPr>
              <a:t>impacto</a:t>
            </a:r>
            <a:r>
              <a:rPr sz="1800" spc="-130" dirty="0">
                <a:latin typeface="Verdana"/>
                <a:cs typeface="Verdana"/>
              </a:rPr>
              <a:t> </a:t>
            </a:r>
            <a:r>
              <a:rPr sz="1800" spc="-114" dirty="0">
                <a:latin typeface="Verdana"/>
                <a:cs typeface="Verdana"/>
              </a:rPr>
              <a:t>importante</a:t>
            </a:r>
            <a:r>
              <a:rPr sz="1800" spc="-125" dirty="0">
                <a:latin typeface="Verdana"/>
                <a:cs typeface="Verdana"/>
              </a:rPr>
              <a:t> </a:t>
            </a:r>
            <a:r>
              <a:rPr sz="1800" spc="-130" dirty="0">
                <a:latin typeface="Verdana"/>
                <a:cs typeface="Verdana"/>
              </a:rPr>
              <a:t>en</a:t>
            </a:r>
            <a:r>
              <a:rPr sz="1800" spc="-135" dirty="0">
                <a:latin typeface="Verdana"/>
                <a:cs typeface="Verdana"/>
              </a:rPr>
              <a:t> </a:t>
            </a:r>
            <a:r>
              <a:rPr sz="1800" spc="-90" dirty="0">
                <a:latin typeface="Verdana"/>
                <a:cs typeface="Verdana"/>
              </a:rPr>
              <a:t>la</a:t>
            </a:r>
            <a:r>
              <a:rPr sz="1800" spc="-120" dirty="0">
                <a:latin typeface="Verdana"/>
                <a:cs typeface="Verdana"/>
              </a:rPr>
              <a:t> </a:t>
            </a:r>
            <a:r>
              <a:rPr sz="1800" spc="-110" dirty="0">
                <a:latin typeface="Verdana"/>
                <a:cs typeface="Verdana"/>
              </a:rPr>
              <a:t>fase</a:t>
            </a:r>
            <a:r>
              <a:rPr sz="1800" spc="-125" dirty="0">
                <a:latin typeface="Verdana"/>
                <a:cs typeface="Verdana"/>
              </a:rPr>
              <a:t> </a:t>
            </a:r>
            <a:r>
              <a:rPr sz="1800" spc="-25" dirty="0">
                <a:latin typeface="Verdana"/>
                <a:cs typeface="Verdana"/>
              </a:rPr>
              <a:t>de </a:t>
            </a:r>
            <a:r>
              <a:rPr sz="1800" spc="-35" dirty="0">
                <a:latin typeface="Verdana"/>
                <a:cs typeface="Verdana"/>
              </a:rPr>
              <a:t>entrenamiento.</a:t>
            </a:r>
            <a:r>
              <a:rPr sz="1800" dirty="0">
                <a:latin typeface="Verdana"/>
                <a:cs typeface="Verdana"/>
              </a:rPr>
              <a:t>	</a:t>
            </a:r>
            <a:endParaRPr lang="es-ES" sz="1800" dirty="0">
              <a:latin typeface="Verdana"/>
              <a:cs typeface="Verdana"/>
            </a:endParaRPr>
          </a:p>
          <a:p>
            <a:pPr marL="13970" marR="5080">
              <a:lnSpc>
                <a:spcPct val="107100"/>
              </a:lnSpc>
              <a:spcBef>
                <a:spcPts val="90"/>
              </a:spcBef>
              <a:tabLst>
                <a:tab pos="1731645" algn="l"/>
              </a:tabLst>
            </a:pPr>
            <a:r>
              <a:rPr sz="1800" spc="-140" dirty="0">
                <a:latin typeface="Verdana"/>
                <a:cs typeface="Verdana"/>
              </a:rPr>
              <a:t>No</a:t>
            </a:r>
            <a:r>
              <a:rPr sz="1800" spc="-55" dirty="0">
                <a:latin typeface="Verdana"/>
                <a:cs typeface="Verdana"/>
              </a:rPr>
              <a:t> </a:t>
            </a:r>
            <a:r>
              <a:rPr sz="1800" spc="-120" dirty="0">
                <a:latin typeface="Verdana"/>
                <a:cs typeface="Verdana"/>
              </a:rPr>
              <a:t>s</a:t>
            </a:r>
            <a:r>
              <a:rPr lang="es-ES" sz="1800" spc="-120" dirty="0">
                <a:latin typeface="Verdana"/>
                <a:cs typeface="Verdana"/>
              </a:rPr>
              <a:t>e usan las mismas medidas si el</a:t>
            </a:r>
            <a:r>
              <a:rPr sz="1800" spc="-35" dirty="0">
                <a:latin typeface="Verdana"/>
                <a:cs typeface="Verdana"/>
              </a:rPr>
              <a:t> </a:t>
            </a:r>
            <a:r>
              <a:rPr sz="1800" spc="-120" dirty="0">
                <a:latin typeface="Verdana"/>
                <a:cs typeface="Verdana"/>
              </a:rPr>
              <a:t>problema</a:t>
            </a:r>
            <a:r>
              <a:rPr sz="1800" spc="-95" dirty="0">
                <a:latin typeface="Verdana"/>
                <a:cs typeface="Verdana"/>
              </a:rPr>
              <a:t> </a:t>
            </a:r>
            <a:r>
              <a:rPr sz="1800" spc="-114" dirty="0">
                <a:latin typeface="Verdana"/>
                <a:cs typeface="Verdana"/>
              </a:rPr>
              <a:t>es</a:t>
            </a:r>
            <a:r>
              <a:rPr sz="1800" spc="-40" dirty="0">
                <a:latin typeface="Verdana"/>
                <a:cs typeface="Verdana"/>
              </a:rPr>
              <a:t> </a:t>
            </a:r>
            <a:r>
              <a:rPr sz="1800" spc="-135" dirty="0">
                <a:latin typeface="Verdana"/>
                <a:cs typeface="Verdana"/>
              </a:rPr>
              <a:t>de</a:t>
            </a:r>
            <a:r>
              <a:rPr sz="1800" spc="-65" dirty="0">
                <a:latin typeface="Verdana"/>
                <a:cs typeface="Verdana"/>
              </a:rPr>
              <a:t> </a:t>
            </a:r>
            <a:r>
              <a:rPr sz="1800" spc="-100" dirty="0">
                <a:latin typeface="Verdana"/>
                <a:cs typeface="Verdana"/>
              </a:rPr>
              <a:t>clasificación</a:t>
            </a:r>
            <a:r>
              <a:rPr sz="1800" spc="-10" dirty="0">
                <a:latin typeface="Verdana"/>
                <a:cs typeface="Verdana"/>
              </a:rPr>
              <a:t> </a:t>
            </a:r>
            <a:r>
              <a:rPr sz="1800" spc="-125" dirty="0">
                <a:latin typeface="Verdana"/>
                <a:cs typeface="Verdana"/>
              </a:rPr>
              <a:t>o</a:t>
            </a:r>
            <a:r>
              <a:rPr sz="1800" spc="-80" dirty="0">
                <a:latin typeface="Verdana"/>
                <a:cs typeface="Verdana"/>
              </a:rPr>
              <a:t> </a:t>
            </a:r>
            <a:r>
              <a:rPr sz="1800" spc="-85" dirty="0">
                <a:latin typeface="Verdana"/>
                <a:cs typeface="Verdana"/>
              </a:rPr>
              <a:t>si</a:t>
            </a:r>
            <a:r>
              <a:rPr sz="1800" spc="-55" dirty="0">
                <a:latin typeface="Verdana"/>
                <a:cs typeface="Verdana"/>
              </a:rPr>
              <a:t> </a:t>
            </a:r>
            <a:r>
              <a:rPr sz="1800" spc="-120" dirty="0">
                <a:latin typeface="Verdana"/>
                <a:cs typeface="Verdana"/>
              </a:rPr>
              <a:t>es</a:t>
            </a:r>
            <a:r>
              <a:rPr sz="1800" spc="-35" dirty="0">
                <a:latin typeface="Verdana"/>
                <a:cs typeface="Verdana"/>
              </a:rPr>
              <a:t> </a:t>
            </a:r>
            <a:r>
              <a:rPr sz="1800" spc="-25" dirty="0">
                <a:latin typeface="Verdana"/>
                <a:cs typeface="Verdana"/>
              </a:rPr>
              <a:t>de </a:t>
            </a:r>
            <a:r>
              <a:rPr sz="1800" spc="-105" dirty="0">
                <a:latin typeface="Verdana"/>
                <a:cs typeface="Verdana"/>
              </a:rPr>
              <a:t>regresión.</a:t>
            </a:r>
            <a:r>
              <a:rPr sz="1800" spc="-125" dirty="0">
                <a:latin typeface="Verdana"/>
                <a:cs typeface="Verdana"/>
              </a:rPr>
              <a:t> </a:t>
            </a:r>
            <a:r>
              <a:rPr sz="1800" spc="-114" dirty="0">
                <a:latin typeface="Verdana"/>
                <a:cs typeface="Verdana"/>
              </a:rPr>
              <a:t>Las</a:t>
            </a:r>
            <a:r>
              <a:rPr sz="1800" spc="-80" dirty="0">
                <a:latin typeface="Verdana"/>
                <a:cs typeface="Verdana"/>
              </a:rPr>
              <a:t> </a:t>
            </a:r>
            <a:r>
              <a:rPr sz="1800" spc="-140" dirty="0">
                <a:latin typeface="Verdana"/>
                <a:cs typeface="Verdana"/>
              </a:rPr>
              <a:t>más</a:t>
            </a:r>
            <a:r>
              <a:rPr sz="1800" spc="-105" dirty="0">
                <a:latin typeface="Verdana"/>
                <a:cs typeface="Verdana"/>
              </a:rPr>
              <a:t> </a:t>
            </a:r>
            <a:r>
              <a:rPr sz="1800" spc="-120" dirty="0">
                <a:latin typeface="Verdana"/>
                <a:cs typeface="Verdana"/>
              </a:rPr>
              <a:t>usadas</a:t>
            </a:r>
            <a:r>
              <a:rPr sz="1800" spc="-125" dirty="0">
                <a:latin typeface="Verdana"/>
                <a:cs typeface="Verdana"/>
              </a:rPr>
              <a:t> </a:t>
            </a:r>
            <a:r>
              <a:rPr sz="1800" spc="-114" dirty="0">
                <a:latin typeface="Verdana"/>
                <a:cs typeface="Verdana"/>
              </a:rPr>
              <a:t>son</a:t>
            </a:r>
            <a:r>
              <a:rPr sz="1800" spc="-125" dirty="0">
                <a:latin typeface="Verdana"/>
                <a:cs typeface="Verdana"/>
              </a:rPr>
              <a:t> </a:t>
            </a:r>
            <a:r>
              <a:rPr sz="1800" spc="-100" dirty="0">
                <a:latin typeface="Verdana"/>
                <a:cs typeface="Verdana"/>
              </a:rPr>
              <a:t>las</a:t>
            </a:r>
            <a:r>
              <a:rPr sz="1800" spc="-90" dirty="0">
                <a:latin typeface="Verdana"/>
                <a:cs typeface="Verdana"/>
              </a:rPr>
              <a:t> </a:t>
            </a:r>
            <a:r>
              <a:rPr sz="1800" spc="-10" dirty="0">
                <a:latin typeface="Verdana"/>
                <a:cs typeface="Verdana"/>
              </a:rPr>
              <a:t>siguientes:</a:t>
            </a:r>
            <a:endParaRPr sz="1800" dirty="0">
              <a:latin typeface="Verdana"/>
              <a:cs typeface="Verdana"/>
            </a:endParaRPr>
          </a:p>
          <a:p>
            <a:pPr marL="145415" indent="-132715">
              <a:lnSpc>
                <a:spcPct val="100000"/>
              </a:lnSpc>
              <a:spcBef>
                <a:spcPts val="70"/>
              </a:spcBef>
              <a:buChar char="-"/>
              <a:tabLst>
                <a:tab pos="145415" algn="l"/>
              </a:tabLst>
            </a:pPr>
            <a:r>
              <a:rPr sz="1800" spc="-105" dirty="0">
                <a:latin typeface="Verdana"/>
                <a:cs typeface="Verdana"/>
              </a:rPr>
              <a:t>Matriz</a:t>
            </a:r>
            <a:r>
              <a:rPr sz="1800" spc="-35" dirty="0">
                <a:latin typeface="Verdana"/>
                <a:cs typeface="Verdana"/>
              </a:rPr>
              <a:t> </a:t>
            </a:r>
            <a:r>
              <a:rPr sz="1800" spc="-135" dirty="0">
                <a:latin typeface="Verdana"/>
                <a:cs typeface="Verdana"/>
              </a:rPr>
              <a:t>de</a:t>
            </a:r>
            <a:r>
              <a:rPr sz="1800" spc="-50" dirty="0">
                <a:latin typeface="Verdana"/>
                <a:cs typeface="Verdana"/>
              </a:rPr>
              <a:t> </a:t>
            </a:r>
            <a:r>
              <a:rPr sz="1800" spc="-10" dirty="0">
                <a:latin typeface="Verdana"/>
                <a:cs typeface="Verdana"/>
              </a:rPr>
              <a:t>Confusión</a:t>
            </a:r>
            <a:endParaRPr sz="1800" dirty="0">
              <a:latin typeface="Verdana"/>
              <a:cs typeface="Verdana"/>
            </a:endParaRPr>
          </a:p>
          <a:p>
            <a:pPr marL="145415" indent="-132715">
              <a:lnSpc>
                <a:spcPct val="100000"/>
              </a:lnSpc>
              <a:spcBef>
                <a:spcPts val="204"/>
              </a:spcBef>
              <a:buChar char="-"/>
              <a:tabLst>
                <a:tab pos="145415" algn="l"/>
              </a:tabLst>
            </a:pPr>
            <a:r>
              <a:rPr sz="1800" dirty="0">
                <a:latin typeface="Verdana"/>
                <a:cs typeface="Verdana"/>
              </a:rPr>
              <a:t>Accuracy</a:t>
            </a:r>
            <a:r>
              <a:rPr sz="1800" spc="-80" dirty="0">
                <a:latin typeface="Verdana"/>
                <a:cs typeface="Verdana"/>
              </a:rPr>
              <a:t> </a:t>
            </a:r>
            <a:r>
              <a:rPr sz="1800" dirty="0">
                <a:latin typeface="Verdana"/>
                <a:cs typeface="Verdana"/>
              </a:rPr>
              <a:t>(precisión,</a:t>
            </a:r>
            <a:r>
              <a:rPr sz="1800" spc="-80" dirty="0">
                <a:latin typeface="Verdana"/>
                <a:cs typeface="Verdana"/>
              </a:rPr>
              <a:t> </a:t>
            </a:r>
            <a:r>
              <a:rPr sz="1800" dirty="0">
                <a:latin typeface="Verdana"/>
                <a:cs typeface="Verdana"/>
              </a:rPr>
              <a:t>es</a:t>
            </a:r>
            <a:r>
              <a:rPr sz="1800" spc="-95" dirty="0">
                <a:latin typeface="Verdana"/>
                <a:cs typeface="Verdana"/>
              </a:rPr>
              <a:t> </a:t>
            </a:r>
            <a:r>
              <a:rPr sz="1800" dirty="0">
                <a:latin typeface="Verdana"/>
                <a:cs typeface="Verdana"/>
              </a:rPr>
              <a:t>decir</a:t>
            </a:r>
            <a:r>
              <a:rPr sz="1800" spc="-85" dirty="0">
                <a:latin typeface="Verdana"/>
                <a:cs typeface="Verdana"/>
              </a:rPr>
              <a:t> </a:t>
            </a:r>
            <a:r>
              <a:rPr sz="1800" dirty="0">
                <a:latin typeface="Verdana"/>
                <a:cs typeface="Verdana"/>
              </a:rPr>
              <a:t>%</a:t>
            </a:r>
            <a:r>
              <a:rPr sz="1800" spc="-85" dirty="0">
                <a:latin typeface="Verdana"/>
                <a:cs typeface="Verdana"/>
              </a:rPr>
              <a:t> </a:t>
            </a:r>
            <a:r>
              <a:rPr sz="1800" dirty="0">
                <a:latin typeface="Verdana"/>
                <a:cs typeface="Verdana"/>
              </a:rPr>
              <a:t>de</a:t>
            </a:r>
            <a:r>
              <a:rPr sz="1800" spc="-80" dirty="0">
                <a:latin typeface="Verdana"/>
                <a:cs typeface="Verdana"/>
              </a:rPr>
              <a:t> </a:t>
            </a:r>
            <a:r>
              <a:rPr sz="1800" dirty="0">
                <a:latin typeface="Verdana"/>
                <a:cs typeface="Verdana"/>
              </a:rPr>
              <a:t>datos</a:t>
            </a:r>
            <a:r>
              <a:rPr sz="1800" spc="-90" dirty="0">
                <a:latin typeface="Verdana"/>
                <a:cs typeface="Verdana"/>
              </a:rPr>
              <a:t> </a:t>
            </a:r>
            <a:r>
              <a:rPr sz="1800" dirty="0">
                <a:latin typeface="Verdana"/>
                <a:cs typeface="Verdana"/>
              </a:rPr>
              <a:t>bien</a:t>
            </a:r>
            <a:r>
              <a:rPr sz="1800" spc="-85" dirty="0">
                <a:latin typeface="Verdana"/>
                <a:cs typeface="Verdana"/>
              </a:rPr>
              <a:t> </a:t>
            </a:r>
            <a:r>
              <a:rPr sz="1800" spc="-10" dirty="0">
                <a:latin typeface="Verdana"/>
                <a:cs typeface="Verdana"/>
              </a:rPr>
              <a:t>clasificados)</a:t>
            </a:r>
            <a:endParaRPr sz="1800" dirty="0">
              <a:latin typeface="Verdana"/>
              <a:cs typeface="Verdana"/>
            </a:endParaRPr>
          </a:p>
          <a:p>
            <a:pPr marL="145415" indent="-132715">
              <a:lnSpc>
                <a:spcPct val="100000"/>
              </a:lnSpc>
              <a:spcBef>
                <a:spcPts val="160"/>
              </a:spcBef>
              <a:buChar char="-"/>
              <a:tabLst>
                <a:tab pos="145415" algn="l"/>
              </a:tabLst>
            </a:pPr>
            <a:r>
              <a:rPr sz="1800" spc="-10" dirty="0">
                <a:latin typeface="Verdana"/>
                <a:cs typeface="Verdana"/>
              </a:rPr>
              <a:t>Kappa</a:t>
            </a:r>
            <a:endParaRPr sz="1800" dirty="0">
              <a:latin typeface="Verdana"/>
              <a:cs typeface="Verdana"/>
            </a:endParaRPr>
          </a:p>
          <a:p>
            <a:pPr marL="145415" indent="-132715">
              <a:lnSpc>
                <a:spcPct val="100000"/>
              </a:lnSpc>
              <a:spcBef>
                <a:spcPts val="165"/>
              </a:spcBef>
              <a:buChar char="-"/>
              <a:tabLst>
                <a:tab pos="145415" algn="l"/>
              </a:tabLst>
            </a:pPr>
            <a:r>
              <a:rPr sz="1800" spc="-150" dirty="0">
                <a:latin typeface="Verdana"/>
                <a:cs typeface="Verdana"/>
              </a:rPr>
              <a:t>AUC</a:t>
            </a:r>
            <a:r>
              <a:rPr sz="1800" spc="-90" dirty="0">
                <a:latin typeface="Verdana"/>
                <a:cs typeface="Verdana"/>
              </a:rPr>
              <a:t> -</a:t>
            </a:r>
            <a:r>
              <a:rPr sz="1800" spc="-114" dirty="0">
                <a:latin typeface="Verdana"/>
                <a:cs typeface="Verdana"/>
              </a:rPr>
              <a:t>Área</a:t>
            </a:r>
            <a:r>
              <a:rPr sz="1800" spc="-50" dirty="0">
                <a:latin typeface="Verdana"/>
                <a:cs typeface="Verdana"/>
              </a:rPr>
              <a:t> </a:t>
            </a:r>
            <a:r>
              <a:rPr sz="1800" spc="-114" dirty="0">
                <a:latin typeface="Verdana"/>
                <a:cs typeface="Verdana"/>
              </a:rPr>
              <a:t>sobre</a:t>
            </a:r>
            <a:r>
              <a:rPr sz="1800" spc="-60" dirty="0">
                <a:latin typeface="Verdana"/>
                <a:cs typeface="Verdana"/>
              </a:rPr>
              <a:t> </a:t>
            </a:r>
            <a:r>
              <a:rPr sz="1800" spc="-65" dirty="0">
                <a:latin typeface="Verdana"/>
                <a:cs typeface="Verdana"/>
              </a:rPr>
              <a:t>la</a:t>
            </a:r>
            <a:r>
              <a:rPr sz="1800" spc="-35" dirty="0">
                <a:latin typeface="Verdana"/>
                <a:cs typeface="Verdana"/>
              </a:rPr>
              <a:t> </a:t>
            </a:r>
            <a:r>
              <a:rPr sz="1800" spc="-120" dirty="0">
                <a:latin typeface="Verdana"/>
                <a:cs typeface="Verdana"/>
              </a:rPr>
              <a:t>Curva</a:t>
            </a:r>
            <a:r>
              <a:rPr sz="1800" spc="-40" dirty="0">
                <a:latin typeface="Verdana"/>
                <a:cs typeface="Verdana"/>
              </a:rPr>
              <a:t> </a:t>
            </a:r>
            <a:r>
              <a:rPr sz="1800" spc="-25" dirty="0">
                <a:latin typeface="Verdana"/>
                <a:cs typeface="Verdana"/>
              </a:rPr>
              <a:t>ROC</a:t>
            </a:r>
            <a:endParaRPr sz="1800" dirty="0">
              <a:latin typeface="Verdana"/>
              <a:cs typeface="Verdana"/>
            </a:endParaRPr>
          </a:p>
          <a:p>
            <a:pPr marL="13970">
              <a:lnSpc>
                <a:spcPct val="100000"/>
              </a:lnSpc>
              <a:spcBef>
                <a:spcPts val="2030"/>
              </a:spcBef>
            </a:pPr>
            <a:r>
              <a:rPr sz="1800" u="sng" spc="-20" dirty="0">
                <a:solidFill>
                  <a:srgbClr val="0000FF"/>
                </a:solidFill>
                <a:uFill>
                  <a:solidFill>
                    <a:srgbClr val="0000FF"/>
                  </a:solidFill>
                </a:uFill>
                <a:latin typeface="Calibri"/>
                <a:cs typeface="Calibri"/>
              </a:rPr>
              <a:t>https://scikit-</a:t>
            </a:r>
            <a:r>
              <a:rPr sz="1800" u="sng" spc="-25" dirty="0">
                <a:solidFill>
                  <a:srgbClr val="0000FF"/>
                </a:solidFill>
                <a:uFill>
                  <a:solidFill>
                    <a:srgbClr val="0000FF"/>
                  </a:solidFill>
                </a:uFill>
                <a:latin typeface="Calibri"/>
                <a:cs typeface="Calibri"/>
              </a:rPr>
              <a:t>learn.org/stable/modules/classes.html#module-</a:t>
            </a:r>
            <a:r>
              <a:rPr sz="1800" u="sng" spc="-10" dirty="0">
                <a:solidFill>
                  <a:srgbClr val="0000FF"/>
                </a:solidFill>
                <a:uFill>
                  <a:solidFill>
                    <a:srgbClr val="0000FF"/>
                  </a:solidFill>
                </a:uFill>
                <a:latin typeface="Calibri"/>
                <a:cs typeface="Calibri"/>
              </a:rPr>
              <a:t>sklearn.metrics</a:t>
            </a:r>
            <a:endParaRPr sz="1800" dirty="0">
              <a:latin typeface="Calibri"/>
              <a:cs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5940" y="286258"/>
            <a:ext cx="4037965" cy="482600"/>
          </a:xfrm>
          <a:prstGeom prst="rect">
            <a:avLst/>
          </a:prstGeom>
        </p:spPr>
        <p:txBody>
          <a:bodyPr vert="horz" wrap="square" lIns="0" tIns="12700" rIns="0" bIns="0" rtlCol="0">
            <a:spAutoFit/>
          </a:bodyPr>
          <a:lstStyle/>
          <a:p>
            <a:pPr marL="12700">
              <a:lnSpc>
                <a:spcPct val="100000"/>
              </a:lnSpc>
              <a:spcBef>
                <a:spcPts val="100"/>
              </a:spcBef>
            </a:pPr>
            <a:r>
              <a:rPr sz="3000" spc="-185" dirty="0">
                <a:solidFill>
                  <a:srgbClr val="0970C9"/>
                </a:solidFill>
                <a:latin typeface="Verdana"/>
                <a:cs typeface="Verdana"/>
              </a:rPr>
              <a:t>Selección</a:t>
            </a:r>
            <a:r>
              <a:rPr sz="3000" spc="-55" dirty="0">
                <a:solidFill>
                  <a:srgbClr val="0970C9"/>
                </a:solidFill>
                <a:latin typeface="Verdana"/>
                <a:cs typeface="Verdana"/>
              </a:rPr>
              <a:t> </a:t>
            </a:r>
            <a:r>
              <a:rPr sz="3000" spc="-175" dirty="0">
                <a:solidFill>
                  <a:srgbClr val="0970C9"/>
                </a:solidFill>
                <a:latin typeface="Verdana"/>
                <a:cs typeface="Verdana"/>
              </a:rPr>
              <a:t>del</a:t>
            </a:r>
            <a:r>
              <a:rPr sz="3000" spc="-95" dirty="0">
                <a:solidFill>
                  <a:srgbClr val="0970C9"/>
                </a:solidFill>
                <a:latin typeface="Verdana"/>
                <a:cs typeface="Verdana"/>
              </a:rPr>
              <a:t> </a:t>
            </a:r>
            <a:r>
              <a:rPr sz="3000" spc="-155" dirty="0">
                <a:solidFill>
                  <a:srgbClr val="0970C9"/>
                </a:solidFill>
                <a:latin typeface="Verdana"/>
                <a:cs typeface="Verdana"/>
              </a:rPr>
              <a:t>Algoritmo</a:t>
            </a:r>
            <a:endParaRPr sz="3000">
              <a:latin typeface="Verdana"/>
              <a:cs typeface="Verdana"/>
            </a:endParaRPr>
          </a:p>
        </p:txBody>
      </p:sp>
      <p:sp>
        <p:nvSpPr>
          <p:cNvPr id="3" name="object 3"/>
          <p:cNvSpPr txBox="1"/>
          <p:nvPr/>
        </p:nvSpPr>
        <p:spPr>
          <a:xfrm>
            <a:off x="173228" y="959865"/>
            <a:ext cx="8045450" cy="3378200"/>
          </a:xfrm>
          <a:prstGeom prst="rect">
            <a:avLst/>
          </a:prstGeom>
        </p:spPr>
        <p:txBody>
          <a:bodyPr vert="horz" wrap="square" lIns="0" tIns="12700" rIns="0" bIns="0" rtlCol="0">
            <a:spAutoFit/>
          </a:bodyPr>
          <a:lstStyle/>
          <a:p>
            <a:pPr marL="13970" marR="5080">
              <a:lnSpc>
                <a:spcPct val="106700"/>
              </a:lnSpc>
              <a:spcBef>
                <a:spcPts val="100"/>
              </a:spcBef>
            </a:pPr>
            <a:r>
              <a:rPr sz="1800" spc="-190" dirty="0">
                <a:latin typeface="Verdana"/>
                <a:cs typeface="Verdana"/>
              </a:rPr>
              <a:t>En</a:t>
            </a:r>
            <a:r>
              <a:rPr sz="1800" spc="-75" dirty="0">
                <a:latin typeface="Verdana"/>
                <a:cs typeface="Verdana"/>
              </a:rPr>
              <a:t> </a:t>
            </a:r>
            <a:r>
              <a:rPr sz="1800" spc="-155" dirty="0">
                <a:latin typeface="Verdana"/>
                <a:cs typeface="Verdana"/>
              </a:rPr>
              <a:t>función</a:t>
            </a:r>
            <a:r>
              <a:rPr sz="1800" spc="-55" dirty="0">
                <a:latin typeface="Verdana"/>
                <a:cs typeface="Verdana"/>
              </a:rPr>
              <a:t> </a:t>
            </a:r>
            <a:r>
              <a:rPr sz="1800" spc="-165" dirty="0">
                <a:latin typeface="Verdana"/>
                <a:cs typeface="Verdana"/>
              </a:rPr>
              <a:t>del</a:t>
            </a:r>
            <a:r>
              <a:rPr sz="1800" spc="-65" dirty="0">
                <a:latin typeface="Verdana"/>
                <a:cs typeface="Verdana"/>
              </a:rPr>
              <a:t> </a:t>
            </a:r>
            <a:r>
              <a:rPr sz="1800" spc="-170" dirty="0">
                <a:latin typeface="Verdana"/>
                <a:cs typeface="Verdana"/>
              </a:rPr>
              <a:t>problema</a:t>
            </a:r>
            <a:r>
              <a:rPr sz="1800" spc="-70" dirty="0">
                <a:latin typeface="Verdana"/>
                <a:cs typeface="Verdana"/>
              </a:rPr>
              <a:t> </a:t>
            </a:r>
            <a:r>
              <a:rPr sz="1800" spc="-180" dirty="0">
                <a:latin typeface="Verdana"/>
                <a:cs typeface="Verdana"/>
              </a:rPr>
              <a:t>a</a:t>
            </a:r>
            <a:r>
              <a:rPr sz="1800" spc="-70" dirty="0">
                <a:latin typeface="Verdana"/>
                <a:cs typeface="Verdana"/>
              </a:rPr>
              <a:t> </a:t>
            </a:r>
            <a:r>
              <a:rPr sz="1800" spc="-130" dirty="0">
                <a:latin typeface="Verdana"/>
                <a:cs typeface="Verdana"/>
              </a:rPr>
              <a:t>tratar,</a:t>
            </a:r>
            <a:r>
              <a:rPr sz="1800" spc="-75" dirty="0">
                <a:latin typeface="Verdana"/>
                <a:cs typeface="Verdana"/>
              </a:rPr>
              <a:t> </a:t>
            </a:r>
            <a:r>
              <a:rPr sz="1800" spc="-185" dirty="0">
                <a:latin typeface="Verdana"/>
                <a:cs typeface="Verdana"/>
              </a:rPr>
              <a:t>tenemos</a:t>
            </a:r>
            <a:r>
              <a:rPr sz="1800" spc="-55" dirty="0">
                <a:latin typeface="Verdana"/>
                <a:cs typeface="Verdana"/>
              </a:rPr>
              <a:t> </a:t>
            </a:r>
            <a:r>
              <a:rPr sz="1800" spc="-170" dirty="0">
                <a:latin typeface="Verdana"/>
                <a:cs typeface="Verdana"/>
              </a:rPr>
              <a:t>muchos.</a:t>
            </a:r>
            <a:r>
              <a:rPr sz="1800" spc="-75" dirty="0">
                <a:latin typeface="Verdana"/>
                <a:cs typeface="Verdana"/>
              </a:rPr>
              <a:t> </a:t>
            </a:r>
            <a:r>
              <a:rPr sz="1800" spc="-185" dirty="0">
                <a:latin typeface="Verdana"/>
                <a:cs typeface="Verdana"/>
              </a:rPr>
              <a:t>En</a:t>
            </a:r>
            <a:r>
              <a:rPr sz="1800" spc="-60" dirty="0">
                <a:latin typeface="Verdana"/>
                <a:cs typeface="Verdana"/>
              </a:rPr>
              <a:t> </a:t>
            </a:r>
            <a:r>
              <a:rPr sz="1800" spc="-160" dirty="0">
                <a:latin typeface="Verdana"/>
                <a:cs typeface="Verdana"/>
              </a:rPr>
              <a:t>este</a:t>
            </a:r>
            <a:r>
              <a:rPr sz="1800" spc="-75" dirty="0">
                <a:latin typeface="Verdana"/>
                <a:cs typeface="Verdana"/>
              </a:rPr>
              <a:t> </a:t>
            </a:r>
            <a:r>
              <a:rPr sz="1800" spc="-160" dirty="0">
                <a:latin typeface="Verdana"/>
                <a:cs typeface="Verdana"/>
              </a:rPr>
              <a:t>curso</a:t>
            </a:r>
            <a:r>
              <a:rPr sz="1800" spc="-75" dirty="0">
                <a:latin typeface="Verdana"/>
                <a:cs typeface="Verdana"/>
              </a:rPr>
              <a:t> </a:t>
            </a:r>
            <a:r>
              <a:rPr sz="1800" spc="-150" dirty="0">
                <a:latin typeface="Verdana"/>
                <a:cs typeface="Verdana"/>
              </a:rPr>
              <a:t>vais</a:t>
            </a:r>
            <a:r>
              <a:rPr sz="1800" spc="-70" dirty="0">
                <a:latin typeface="Verdana"/>
                <a:cs typeface="Verdana"/>
              </a:rPr>
              <a:t> </a:t>
            </a:r>
            <a:r>
              <a:rPr sz="1800" spc="-180" dirty="0">
                <a:latin typeface="Verdana"/>
                <a:cs typeface="Verdana"/>
              </a:rPr>
              <a:t>a</a:t>
            </a:r>
            <a:r>
              <a:rPr sz="1800" spc="-75" dirty="0">
                <a:latin typeface="Verdana"/>
                <a:cs typeface="Verdana"/>
              </a:rPr>
              <a:t> </a:t>
            </a:r>
            <a:r>
              <a:rPr sz="1800" spc="-160" dirty="0">
                <a:latin typeface="Verdana"/>
                <a:cs typeface="Verdana"/>
              </a:rPr>
              <a:t>ver</a:t>
            </a:r>
            <a:r>
              <a:rPr sz="1800" spc="-65" dirty="0">
                <a:latin typeface="Verdana"/>
                <a:cs typeface="Verdana"/>
              </a:rPr>
              <a:t> </a:t>
            </a:r>
            <a:r>
              <a:rPr sz="1800" spc="-95" dirty="0">
                <a:latin typeface="Verdana"/>
                <a:cs typeface="Verdana"/>
              </a:rPr>
              <a:t>entre </a:t>
            </a:r>
            <a:r>
              <a:rPr sz="1800" spc="-10" dirty="0">
                <a:latin typeface="Verdana"/>
                <a:cs typeface="Verdana"/>
              </a:rPr>
              <a:t>otros:</a:t>
            </a:r>
            <a:endParaRPr sz="1800">
              <a:latin typeface="Verdana"/>
              <a:cs typeface="Verdana"/>
            </a:endParaRPr>
          </a:p>
          <a:p>
            <a:pPr marL="300355" indent="-287655">
              <a:lnSpc>
                <a:spcPct val="100000"/>
              </a:lnSpc>
              <a:spcBef>
                <a:spcPts val="950"/>
              </a:spcBef>
              <a:buChar char="-"/>
              <a:tabLst>
                <a:tab pos="300355" algn="l"/>
              </a:tabLst>
            </a:pPr>
            <a:r>
              <a:rPr sz="1800" spc="-100" dirty="0">
                <a:latin typeface="Verdana"/>
                <a:cs typeface="Verdana"/>
              </a:rPr>
              <a:t>Logistic</a:t>
            </a:r>
            <a:r>
              <a:rPr sz="1800" spc="-85" dirty="0">
                <a:latin typeface="Verdana"/>
                <a:cs typeface="Verdana"/>
              </a:rPr>
              <a:t> </a:t>
            </a:r>
            <a:r>
              <a:rPr sz="1800" spc="-10" dirty="0">
                <a:latin typeface="Verdana"/>
                <a:cs typeface="Verdana"/>
              </a:rPr>
              <a:t>Regression</a:t>
            </a:r>
            <a:endParaRPr sz="1800">
              <a:latin typeface="Verdana"/>
              <a:cs typeface="Verdana"/>
            </a:endParaRPr>
          </a:p>
          <a:p>
            <a:pPr marL="300355" indent="-287655">
              <a:lnSpc>
                <a:spcPct val="100000"/>
              </a:lnSpc>
              <a:spcBef>
                <a:spcPts val="960"/>
              </a:spcBef>
              <a:buChar char="-"/>
              <a:tabLst>
                <a:tab pos="300355" algn="l"/>
              </a:tabLst>
            </a:pPr>
            <a:r>
              <a:rPr sz="1800" spc="-10" dirty="0">
                <a:latin typeface="Verdana"/>
                <a:cs typeface="Verdana"/>
              </a:rPr>
              <a:t>Redes</a:t>
            </a:r>
            <a:endParaRPr sz="1800">
              <a:latin typeface="Verdana"/>
              <a:cs typeface="Verdana"/>
            </a:endParaRPr>
          </a:p>
          <a:p>
            <a:pPr marL="356870" indent="-344170">
              <a:lnSpc>
                <a:spcPct val="100000"/>
              </a:lnSpc>
              <a:spcBef>
                <a:spcPts val="944"/>
              </a:spcBef>
              <a:buChar char="-"/>
              <a:tabLst>
                <a:tab pos="356870" algn="l"/>
              </a:tabLst>
            </a:pPr>
            <a:r>
              <a:rPr sz="1800" spc="-155" dirty="0">
                <a:latin typeface="Verdana"/>
                <a:cs typeface="Verdana"/>
              </a:rPr>
              <a:t>k-Nearest</a:t>
            </a:r>
            <a:r>
              <a:rPr sz="1800" spc="40" dirty="0">
                <a:latin typeface="Verdana"/>
                <a:cs typeface="Verdana"/>
              </a:rPr>
              <a:t> </a:t>
            </a:r>
            <a:r>
              <a:rPr sz="1800" spc="-60" dirty="0">
                <a:latin typeface="Verdana"/>
                <a:cs typeface="Verdana"/>
              </a:rPr>
              <a:t>Neighbors</a:t>
            </a:r>
            <a:endParaRPr sz="1800">
              <a:latin typeface="Verdana"/>
              <a:cs typeface="Verdana"/>
            </a:endParaRPr>
          </a:p>
          <a:p>
            <a:pPr marL="356870" indent="-344170">
              <a:lnSpc>
                <a:spcPct val="100000"/>
              </a:lnSpc>
              <a:spcBef>
                <a:spcPts val="950"/>
              </a:spcBef>
              <a:buChar char="-"/>
              <a:tabLst>
                <a:tab pos="356870" algn="l"/>
              </a:tabLst>
            </a:pPr>
            <a:r>
              <a:rPr sz="1800" spc="-114" dirty="0">
                <a:latin typeface="Verdana"/>
                <a:cs typeface="Verdana"/>
              </a:rPr>
              <a:t>Naive</a:t>
            </a:r>
            <a:r>
              <a:rPr sz="1800" spc="-135" dirty="0">
                <a:latin typeface="Verdana"/>
                <a:cs typeface="Verdana"/>
              </a:rPr>
              <a:t> </a:t>
            </a:r>
            <a:r>
              <a:rPr sz="1800" spc="-20" dirty="0">
                <a:latin typeface="Verdana"/>
                <a:cs typeface="Verdana"/>
              </a:rPr>
              <a:t>Bayes</a:t>
            </a:r>
            <a:endParaRPr sz="1800">
              <a:latin typeface="Verdana"/>
              <a:cs typeface="Verdana"/>
            </a:endParaRPr>
          </a:p>
          <a:p>
            <a:pPr marL="356870" indent="-344170">
              <a:lnSpc>
                <a:spcPct val="100000"/>
              </a:lnSpc>
              <a:spcBef>
                <a:spcPts val="950"/>
              </a:spcBef>
              <a:buChar char="-"/>
              <a:tabLst>
                <a:tab pos="356870" algn="l"/>
              </a:tabLst>
            </a:pPr>
            <a:r>
              <a:rPr sz="1800" spc="-100" dirty="0">
                <a:latin typeface="Verdana"/>
                <a:cs typeface="Verdana"/>
              </a:rPr>
              <a:t>Classification</a:t>
            </a:r>
            <a:r>
              <a:rPr sz="1800" spc="-30" dirty="0">
                <a:latin typeface="Verdana"/>
                <a:cs typeface="Verdana"/>
              </a:rPr>
              <a:t> </a:t>
            </a:r>
            <a:r>
              <a:rPr sz="1800" spc="-20" dirty="0">
                <a:latin typeface="Verdana"/>
                <a:cs typeface="Verdana"/>
              </a:rPr>
              <a:t>Trees</a:t>
            </a:r>
            <a:endParaRPr sz="1800">
              <a:latin typeface="Verdana"/>
              <a:cs typeface="Verdana"/>
            </a:endParaRPr>
          </a:p>
          <a:p>
            <a:pPr marL="356870" indent="-344170">
              <a:lnSpc>
                <a:spcPct val="100000"/>
              </a:lnSpc>
              <a:spcBef>
                <a:spcPts val="960"/>
              </a:spcBef>
              <a:buChar char="-"/>
              <a:tabLst>
                <a:tab pos="356870" algn="l"/>
              </a:tabLst>
            </a:pPr>
            <a:r>
              <a:rPr sz="1800" spc="-155" dirty="0">
                <a:latin typeface="Verdana"/>
                <a:cs typeface="Verdana"/>
              </a:rPr>
              <a:t>Support</a:t>
            </a:r>
            <a:r>
              <a:rPr sz="1800" spc="-5" dirty="0">
                <a:latin typeface="Verdana"/>
                <a:cs typeface="Verdana"/>
              </a:rPr>
              <a:t> </a:t>
            </a:r>
            <a:r>
              <a:rPr sz="1800" spc="-130" dirty="0">
                <a:latin typeface="Verdana"/>
                <a:cs typeface="Verdana"/>
              </a:rPr>
              <a:t>Vector</a:t>
            </a:r>
            <a:r>
              <a:rPr sz="1800" spc="5" dirty="0">
                <a:latin typeface="Verdana"/>
                <a:cs typeface="Verdana"/>
              </a:rPr>
              <a:t> </a:t>
            </a:r>
            <a:r>
              <a:rPr sz="1800" spc="-45" dirty="0">
                <a:latin typeface="Verdana"/>
                <a:cs typeface="Verdana"/>
              </a:rPr>
              <a:t>Machines</a:t>
            </a:r>
            <a:endParaRPr sz="1800">
              <a:latin typeface="Verdana"/>
              <a:cs typeface="Verdana"/>
            </a:endParaRPr>
          </a:p>
          <a:p>
            <a:pPr marL="356870" indent="-344170">
              <a:lnSpc>
                <a:spcPct val="100000"/>
              </a:lnSpc>
              <a:spcBef>
                <a:spcPts val="950"/>
              </a:spcBef>
              <a:buChar char="-"/>
              <a:tabLst>
                <a:tab pos="356870" algn="l"/>
              </a:tabLst>
            </a:pPr>
            <a:r>
              <a:rPr sz="1800" spc="-140" dirty="0">
                <a:latin typeface="Verdana"/>
                <a:cs typeface="Verdana"/>
              </a:rPr>
              <a:t>Random</a:t>
            </a:r>
            <a:r>
              <a:rPr sz="1800" spc="-45" dirty="0">
                <a:latin typeface="Verdana"/>
                <a:cs typeface="Verdana"/>
              </a:rPr>
              <a:t> </a:t>
            </a:r>
            <a:r>
              <a:rPr sz="1800" spc="-10" dirty="0">
                <a:latin typeface="Verdana"/>
                <a:cs typeface="Verdana"/>
              </a:rPr>
              <a:t>Forest</a:t>
            </a:r>
            <a:endParaRPr sz="1800">
              <a:latin typeface="Verdana"/>
              <a:cs typeface="Verdana"/>
            </a:endParaRPr>
          </a:p>
        </p:txBody>
      </p:sp>
      <p:sp>
        <p:nvSpPr>
          <p:cNvPr id="4" name="object 4"/>
          <p:cNvSpPr txBox="1"/>
          <p:nvPr/>
        </p:nvSpPr>
        <p:spPr>
          <a:xfrm>
            <a:off x="174752" y="4377334"/>
            <a:ext cx="5160010" cy="648335"/>
          </a:xfrm>
          <a:prstGeom prst="rect">
            <a:avLst/>
          </a:prstGeom>
        </p:spPr>
        <p:txBody>
          <a:bodyPr vert="horz" wrap="square" lIns="0" tIns="49530" rIns="0" bIns="0" rtlCol="0">
            <a:spAutoFit/>
          </a:bodyPr>
          <a:lstStyle/>
          <a:p>
            <a:pPr marL="12700">
              <a:lnSpc>
                <a:spcPct val="100000"/>
              </a:lnSpc>
              <a:spcBef>
                <a:spcPts val="390"/>
              </a:spcBef>
            </a:pPr>
            <a:r>
              <a:rPr sz="1800" dirty="0">
                <a:latin typeface="Verdana"/>
                <a:cs typeface="Verdana"/>
              </a:rPr>
              <a:t>-</a:t>
            </a:r>
            <a:r>
              <a:rPr sz="1800" spc="155" dirty="0">
                <a:latin typeface="Verdana"/>
                <a:cs typeface="Verdana"/>
              </a:rPr>
              <a:t> </a:t>
            </a:r>
            <a:r>
              <a:rPr sz="1800" spc="-125" dirty="0">
                <a:latin typeface="Verdana"/>
                <a:cs typeface="Verdana"/>
              </a:rPr>
              <a:t>Ensembles</a:t>
            </a:r>
            <a:r>
              <a:rPr sz="1800" spc="-185" dirty="0">
                <a:latin typeface="Verdana"/>
                <a:cs typeface="Verdana"/>
              </a:rPr>
              <a:t> </a:t>
            </a:r>
            <a:r>
              <a:rPr sz="1800" spc="-150" dirty="0">
                <a:latin typeface="Verdana"/>
                <a:cs typeface="Verdana"/>
              </a:rPr>
              <a:t>&amp;</a:t>
            </a:r>
            <a:r>
              <a:rPr sz="1800" spc="-175" dirty="0">
                <a:latin typeface="Verdana"/>
                <a:cs typeface="Verdana"/>
              </a:rPr>
              <a:t> </a:t>
            </a:r>
            <a:r>
              <a:rPr sz="1800" spc="-110" dirty="0">
                <a:latin typeface="Verdana"/>
                <a:cs typeface="Verdana"/>
              </a:rPr>
              <a:t>Stacking</a:t>
            </a:r>
            <a:r>
              <a:rPr sz="1800" spc="-190" dirty="0">
                <a:latin typeface="Verdana"/>
                <a:cs typeface="Verdana"/>
              </a:rPr>
              <a:t> </a:t>
            </a:r>
            <a:r>
              <a:rPr sz="1800" spc="-25" dirty="0">
                <a:latin typeface="Verdana"/>
                <a:cs typeface="Verdana"/>
              </a:rPr>
              <a:t>….</a:t>
            </a:r>
            <a:endParaRPr sz="1800">
              <a:latin typeface="Verdana"/>
              <a:cs typeface="Verdana"/>
            </a:endParaRPr>
          </a:p>
          <a:p>
            <a:pPr marL="12700">
              <a:lnSpc>
                <a:spcPct val="100000"/>
              </a:lnSpc>
              <a:spcBef>
                <a:spcPts val="290"/>
              </a:spcBef>
            </a:pPr>
            <a:r>
              <a:rPr sz="1800" u="sng" spc="-20" dirty="0">
                <a:solidFill>
                  <a:srgbClr val="0000FF"/>
                </a:solidFill>
                <a:uFill>
                  <a:solidFill>
                    <a:srgbClr val="0000FF"/>
                  </a:solidFill>
                </a:uFill>
                <a:latin typeface="Calibri"/>
                <a:cs typeface="Calibri"/>
              </a:rPr>
              <a:t>https://scikit-</a:t>
            </a:r>
            <a:r>
              <a:rPr sz="1800" u="sng" spc="-10" dirty="0">
                <a:solidFill>
                  <a:srgbClr val="0000FF"/>
                </a:solidFill>
                <a:uFill>
                  <a:solidFill>
                    <a:srgbClr val="0000FF"/>
                  </a:solidFill>
                </a:uFill>
                <a:latin typeface="Calibri"/>
                <a:cs typeface="Calibri"/>
              </a:rPr>
              <a:t>learn.org/stable/supervised_learning.html</a:t>
            </a:r>
            <a:endParaRPr sz="1800">
              <a:latin typeface="Calibri"/>
              <a:cs typeface="Calibri"/>
            </a:endParaRPr>
          </a:p>
        </p:txBody>
      </p:sp>
      <p:sp>
        <p:nvSpPr>
          <p:cNvPr id="5" name="object 5"/>
          <p:cNvSpPr txBox="1"/>
          <p:nvPr/>
        </p:nvSpPr>
        <p:spPr>
          <a:xfrm>
            <a:off x="8373871" y="4679391"/>
            <a:ext cx="127635" cy="239395"/>
          </a:xfrm>
          <a:prstGeom prst="rect">
            <a:avLst/>
          </a:prstGeom>
        </p:spPr>
        <p:txBody>
          <a:bodyPr vert="horz" wrap="square" lIns="0" tIns="12700" rIns="0" bIns="0" rtlCol="0">
            <a:spAutoFit/>
          </a:bodyPr>
          <a:lstStyle/>
          <a:p>
            <a:pPr marL="12700">
              <a:lnSpc>
                <a:spcPct val="100000"/>
              </a:lnSpc>
              <a:spcBef>
                <a:spcPts val="100"/>
              </a:spcBef>
            </a:pPr>
            <a:r>
              <a:rPr sz="1400" spc="-50" dirty="0">
                <a:latin typeface="Verdana"/>
                <a:cs typeface="Verdana"/>
              </a:rPr>
              <a:t>1</a:t>
            </a:r>
            <a:endParaRPr sz="1400">
              <a:latin typeface="Verdana"/>
              <a:cs typeface="Verdana"/>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Shape 47"/>
          <p:cNvPicPr preferRelativeResize="0">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0463" y="0"/>
            <a:ext cx="11316727" cy="756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hape 49">
            <a:extLst>
              <a:ext uri="{FF2B5EF4-FFF2-40B4-BE49-F238E27FC236}">
                <a16:creationId xmlns:a16="http://schemas.microsoft.com/office/drawing/2014/main" id="{24A6ABCE-206C-4C33-940C-027B2CD6E148}"/>
              </a:ext>
            </a:extLst>
          </p:cNvPr>
          <p:cNvSpPr txBox="1">
            <a:spLocks/>
          </p:cNvSpPr>
          <p:nvPr/>
        </p:nvSpPr>
        <p:spPr bwMode="auto">
          <a:xfrm>
            <a:off x="2560972" y="3298255"/>
            <a:ext cx="5460393" cy="652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0254" tIns="80254" rIns="80254" bIns="80254"/>
          <a:lstStyle>
            <a:defPPr marR="0" algn="l" rtl="0">
              <a:lnSpc>
                <a:spcPct val="100000"/>
              </a:lnSpc>
              <a:spcBef>
                <a:spcPts val="0"/>
              </a:spcBef>
              <a:spcAft>
                <a:spcPts val="0"/>
              </a:spcAft>
            </a:defPPr>
            <a:lvl1pPr marL="0" algn="ctr" rtl="0" eaLnBrk="0" fontAlgn="base" hangingPunct="0">
              <a:spcBef>
                <a:spcPts val="0"/>
              </a:spcBef>
              <a:spcAft>
                <a:spcPct val="0"/>
              </a:spcAft>
              <a:buClr>
                <a:schemeClr val="dk2"/>
              </a:buClr>
              <a:buNone/>
              <a:defRPr sz="1400">
                <a:solidFill>
                  <a:schemeClr val="dk2"/>
                </a:solidFill>
                <a:latin typeface="Arial"/>
                <a:ea typeface="Arial"/>
                <a:cs typeface="Arial"/>
                <a:sym typeface="Arial" panose="020B0604020202020204" pitchFamily="34" charset="0"/>
                <a:rtl val="0"/>
              </a:defRPr>
            </a:lvl1pPr>
            <a:lvl2pPr marL="0" indent="190500" algn="ctr" rtl="0" eaLnBrk="0" fontAlgn="base" hangingPunct="0">
              <a:spcBef>
                <a:spcPts val="0"/>
              </a:spcBef>
              <a:spcAft>
                <a:spcPct val="0"/>
              </a:spcAft>
              <a:buClr>
                <a:schemeClr val="dk2"/>
              </a:buClr>
              <a:buSzPct val="100000"/>
              <a:buNone/>
              <a:defRPr sz="3000">
                <a:solidFill>
                  <a:schemeClr val="dk2"/>
                </a:solidFill>
                <a:latin typeface="Arial"/>
                <a:ea typeface="Arial"/>
                <a:cs typeface="Arial"/>
                <a:sym typeface="Arial" panose="020B0604020202020204" pitchFamily="34" charset="0"/>
                <a:rtl val="0"/>
              </a:defRPr>
            </a:lvl2pPr>
            <a:lvl3pPr marL="0" indent="190500" algn="ctr" rtl="0" eaLnBrk="0" fontAlgn="base" hangingPunct="0">
              <a:spcBef>
                <a:spcPts val="0"/>
              </a:spcBef>
              <a:spcAft>
                <a:spcPct val="0"/>
              </a:spcAft>
              <a:buClr>
                <a:schemeClr val="dk2"/>
              </a:buClr>
              <a:buSzPct val="100000"/>
              <a:buNone/>
              <a:defRPr sz="3000">
                <a:solidFill>
                  <a:schemeClr val="dk2"/>
                </a:solidFill>
                <a:latin typeface="Arial"/>
                <a:ea typeface="Arial"/>
                <a:cs typeface="Arial"/>
                <a:sym typeface="Arial" panose="020B0604020202020204" pitchFamily="34" charset="0"/>
                <a:rtl val="0"/>
              </a:defRPr>
            </a:lvl3pPr>
            <a:lvl4pPr marL="0" indent="190500" algn="ctr" rtl="0" eaLnBrk="0" fontAlgn="base" hangingPunct="0">
              <a:spcBef>
                <a:spcPts val="0"/>
              </a:spcBef>
              <a:spcAft>
                <a:spcPct val="0"/>
              </a:spcAft>
              <a:buClr>
                <a:schemeClr val="dk2"/>
              </a:buClr>
              <a:buSzPct val="100000"/>
              <a:buNone/>
              <a:defRPr sz="3000">
                <a:solidFill>
                  <a:schemeClr val="dk2"/>
                </a:solidFill>
                <a:latin typeface="Arial"/>
                <a:ea typeface="Arial"/>
                <a:cs typeface="Arial"/>
                <a:sym typeface="Arial" panose="020B0604020202020204" pitchFamily="34" charset="0"/>
                <a:rtl val="0"/>
              </a:defRPr>
            </a:lvl4pPr>
            <a:lvl5pPr marL="0" indent="190500" algn="ctr" rtl="0" eaLnBrk="0" fontAlgn="base" hangingPunct="0">
              <a:spcBef>
                <a:spcPts val="0"/>
              </a:spcBef>
              <a:spcAft>
                <a:spcPct val="0"/>
              </a:spcAft>
              <a:buClr>
                <a:schemeClr val="dk2"/>
              </a:buClr>
              <a:buSzPct val="100000"/>
              <a:buNone/>
              <a:defRPr sz="3000">
                <a:solidFill>
                  <a:schemeClr val="dk2"/>
                </a:solidFill>
                <a:latin typeface="Arial"/>
                <a:ea typeface="Arial"/>
                <a:cs typeface="Arial"/>
                <a:sym typeface="Arial" panose="020B0604020202020204" pitchFamily="34" charset="0"/>
                <a:rtl val="0"/>
              </a:defRPr>
            </a:lvl5pPr>
            <a:lvl6pPr marL="0" marR="0" indent="19050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6pPr>
            <a:lvl7pPr marL="0" marR="0" indent="19050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7pPr>
            <a:lvl8pPr marL="0" marR="0" indent="19050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8pPr>
            <a:lvl9pPr marL="0" marR="0" indent="19050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9pPr>
          </a:lstStyle>
          <a:p>
            <a:pPr marL="300999" indent="-133777" eaLnBrk="1" hangingPunct="1">
              <a:spcBef>
                <a:spcPct val="0"/>
              </a:spcBef>
              <a:buClr>
                <a:srgbClr val="000000"/>
              </a:buClr>
              <a:defRPr/>
            </a:pPr>
            <a:r>
              <a:rPr lang="es-ES" altLang="es-ES" sz="3511" dirty="0">
                <a:solidFill>
                  <a:srgbClr val="0972CB"/>
                </a:solidFill>
                <a:latin typeface="Oxygen"/>
                <a:ea typeface="Oxygen"/>
                <a:cs typeface="Oxygen"/>
                <a:sym typeface="Oxygen"/>
              </a:rPr>
              <a:t>Machine </a:t>
            </a:r>
            <a:r>
              <a:rPr lang="es-ES" altLang="es-ES" sz="3511" dirty="0" err="1">
                <a:solidFill>
                  <a:srgbClr val="0972CB"/>
                </a:solidFill>
                <a:latin typeface="Oxygen"/>
                <a:ea typeface="Oxygen"/>
                <a:cs typeface="Oxygen"/>
                <a:sym typeface="Oxygen"/>
              </a:rPr>
              <a:t>Learning</a:t>
            </a:r>
            <a:endParaRPr lang="es-ES" altLang="es-ES" sz="3511" dirty="0">
              <a:solidFill>
                <a:srgbClr val="0972CB"/>
              </a:solidFill>
              <a:latin typeface="Oxygen"/>
              <a:ea typeface="Oxygen"/>
              <a:cs typeface="Oxygen"/>
              <a:sym typeface="Oxygen"/>
            </a:endParaRPr>
          </a:p>
          <a:p>
            <a:pPr marL="300999" indent="-133777" eaLnBrk="1" hangingPunct="1">
              <a:spcBef>
                <a:spcPct val="0"/>
              </a:spcBef>
              <a:buClr>
                <a:srgbClr val="000000"/>
              </a:buClr>
              <a:defRPr/>
            </a:pPr>
            <a:r>
              <a:rPr lang="es-ES" altLang="es-ES" sz="3511" dirty="0">
                <a:solidFill>
                  <a:srgbClr val="0972CB"/>
                </a:solidFill>
                <a:latin typeface="Oxygen"/>
                <a:ea typeface="Oxygen"/>
                <a:cs typeface="Oxygen"/>
                <a:sym typeface="Oxygen"/>
              </a:rPr>
              <a:t>SVM</a:t>
            </a:r>
          </a:p>
        </p:txBody>
      </p:sp>
      <p:sp>
        <p:nvSpPr>
          <p:cNvPr id="6" name="Shape 49">
            <a:extLst>
              <a:ext uri="{FF2B5EF4-FFF2-40B4-BE49-F238E27FC236}">
                <a16:creationId xmlns:a16="http://schemas.microsoft.com/office/drawing/2014/main" id="{3B39229B-4789-4E5F-A863-803DF35813F8}"/>
              </a:ext>
            </a:extLst>
          </p:cNvPr>
          <p:cNvSpPr txBox="1">
            <a:spLocks/>
          </p:cNvSpPr>
          <p:nvPr/>
        </p:nvSpPr>
        <p:spPr bwMode="auto">
          <a:xfrm>
            <a:off x="3774493" y="5130635"/>
            <a:ext cx="3330660" cy="652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0254" tIns="80254" rIns="80254" bIns="80254"/>
          <a:lstStyle>
            <a:defPPr marR="0" algn="l" rtl="0">
              <a:lnSpc>
                <a:spcPct val="100000"/>
              </a:lnSpc>
              <a:spcBef>
                <a:spcPts val="0"/>
              </a:spcBef>
              <a:spcAft>
                <a:spcPts val="0"/>
              </a:spcAft>
            </a:defPPr>
            <a:lvl1pPr marL="0" algn="ctr" rtl="0" eaLnBrk="0" fontAlgn="base" hangingPunct="0">
              <a:spcBef>
                <a:spcPts val="0"/>
              </a:spcBef>
              <a:spcAft>
                <a:spcPct val="0"/>
              </a:spcAft>
              <a:buClr>
                <a:schemeClr val="dk2"/>
              </a:buClr>
              <a:buNone/>
              <a:defRPr sz="1400">
                <a:solidFill>
                  <a:schemeClr val="dk2"/>
                </a:solidFill>
                <a:latin typeface="Arial"/>
                <a:ea typeface="Arial"/>
                <a:cs typeface="Arial"/>
                <a:sym typeface="Arial" panose="020B0604020202020204" pitchFamily="34" charset="0"/>
                <a:rtl val="0"/>
              </a:defRPr>
            </a:lvl1pPr>
            <a:lvl2pPr marL="0" indent="190500" algn="ctr" rtl="0" eaLnBrk="0" fontAlgn="base" hangingPunct="0">
              <a:spcBef>
                <a:spcPts val="0"/>
              </a:spcBef>
              <a:spcAft>
                <a:spcPct val="0"/>
              </a:spcAft>
              <a:buClr>
                <a:schemeClr val="dk2"/>
              </a:buClr>
              <a:buSzPct val="100000"/>
              <a:buNone/>
              <a:defRPr sz="3000">
                <a:solidFill>
                  <a:schemeClr val="dk2"/>
                </a:solidFill>
                <a:latin typeface="Arial"/>
                <a:ea typeface="Arial"/>
                <a:cs typeface="Arial"/>
                <a:sym typeface="Arial" panose="020B0604020202020204" pitchFamily="34" charset="0"/>
                <a:rtl val="0"/>
              </a:defRPr>
            </a:lvl2pPr>
            <a:lvl3pPr marL="0" indent="190500" algn="ctr" rtl="0" eaLnBrk="0" fontAlgn="base" hangingPunct="0">
              <a:spcBef>
                <a:spcPts val="0"/>
              </a:spcBef>
              <a:spcAft>
                <a:spcPct val="0"/>
              </a:spcAft>
              <a:buClr>
                <a:schemeClr val="dk2"/>
              </a:buClr>
              <a:buSzPct val="100000"/>
              <a:buNone/>
              <a:defRPr sz="3000">
                <a:solidFill>
                  <a:schemeClr val="dk2"/>
                </a:solidFill>
                <a:latin typeface="Arial"/>
                <a:ea typeface="Arial"/>
                <a:cs typeface="Arial"/>
                <a:sym typeface="Arial" panose="020B0604020202020204" pitchFamily="34" charset="0"/>
                <a:rtl val="0"/>
              </a:defRPr>
            </a:lvl3pPr>
            <a:lvl4pPr marL="0" indent="190500" algn="ctr" rtl="0" eaLnBrk="0" fontAlgn="base" hangingPunct="0">
              <a:spcBef>
                <a:spcPts val="0"/>
              </a:spcBef>
              <a:spcAft>
                <a:spcPct val="0"/>
              </a:spcAft>
              <a:buClr>
                <a:schemeClr val="dk2"/>
              </a:buClr>
              <a:buSzPct val="100000"/>
              <a:buNone/>
              <a:defRPr sz="3000">
                <a:solidFill>
                  <a:schemeClr val="dk2"/>
                </a:solidFill>
                <a:latin typeface="Arial"/>
                <a:ea typeface="Arial"/>
                <a:cs typeface="Arial"/>
                <a:sym typeface="Arial" panose="020B0604020202020204" pitchFamily="34" charset="0"/>
                <a:rtl val="0"/>
              </a:defRPr>
            </a:lvl4pPr>
            <a:lvl5pPr marL="0" indent="190500" algn="ctr" rtl="0" eaLnBrk="0" fontAlgn="base" hangingPunct="0">
              <a:spcBef>
                <a:spcPts val="0"/>
              </a:spcBef>
              <a:spcAft>
                <a:spcPct val="0"/>
              </a:spcAft>
              <a:buClr>
                <a:schemeClr val="dk2"/>
              </a:buClr>
              <a:buSzPct val="100000"/>
              <a:buNone/>
              <a:defRPr sz="3000">
                <a:solidFill>
                  <a:schemeClr val="dk2"/>
                </a:solidFill>
                <a:latin typeface="Arial"/>
                <a:ea typeface="Arial"/>
                <a:cs typeface="Arial"/>
                <a:sym typeface="Arial" panose="020B0604020202020204" pitchFamily="34" charset="0"/>
                <a:rtl val="0"/>
              </a:defRPr>
            </a:lvl5pPr>
            <a:lvl6pPr marL="0" marR="0" indent="19050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6pPr>
            <a:lvl7pPr marL="0" marR="0" indent="19050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7pPr>
            <a:lvl8pPr marL="0" marR="0" indent="19050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8pPr>
            <a:lvl9pPr marL="0" marR="0" indent="19050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9pPr>
          </a:lstStyle>
          <a:p>
            <a:pPr marL="300999" indent="-133777" eaLnBrk="1" hangingPunct="1">
              <a:spcBef>
                <a:spcPct val="0"/>
              </a:spcBef>
              <a:buClr>
                <a:srgbClr val="000000"/>
              </a:buClr>
              <a:defRPr/>
            </a:pPr>
            <a:r>
              <a:rPr lang="es-ES" altLang="es-ES" sz="1404" dirty="0">
                <a:solidFill>
                  <a:srgbClr val="0972CB"/>
                </a:solidFill>
                <a:latin typeface="Oxygen"/>
                <a:ea typeface="Oxygen"/>
                <a:cs typeface="Oxygen"/>
                <a:sym typeface="Oxygen"/>
              </a:rPr>
              <a:t>Daniel Gómez González</a:t>
            </a:r>
          </a:p>
          <a:p>
            <a:pPr marL="300999" indent="-133777" eaLnBrk="1" hangingPunct="1">
              <a:spcBef>
                <a:spcPct val="0"/>
              </a:spcBef>
              <a:buClr>
                <a:srgbClr val="000000"/>
              </a:buClr>
              <a:defRPr/>
            </a:pPr>
            <a:r>
              <a:rPr lang="es-ES" altLang="es-ES" sz="1404" dirty="0">
                <a:solidFill>
                  <a:srgbClr val="0972CB"/>
                </a:solidFill>
                <a:latin typeface="Oxygen"/>
                <a:ea typeface="Oxygen"/>
                <a:cs typeface="Oxygen"/>
                <a:sym typeface="Oxygen"/>
              </a:rPr>
              <a:t>Inmaculada Gutiérrez García-Pardo</a:t>
            </a:r>
          </a:p>
        </p:txBody>
      </p:sp>
      <p:pic>
        <p:nvPicPr>
          <p:cNvPr id="7" name="Imagen 1" descr="logo_ucm.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330786" y="1247852"/>
            <a:ext cx="2887412" cy="1070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34795" y="1134976"/>
            <a:ext cx="1295991" cy="12959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138775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7934959" y="1203896"/>
            <a:ext cx="1983740" cy="5143373"/>
          </a:xfrm>
          <a:prstGeom prst="rect">
            <a:avLst/>
          </a:prstGeom>
        </p:spPr>
      </p:pic>
      <p:sp>
        <p:nvSpPr>
          <p:cNvPr id="3" name="object 3"/>
          <p:cNvSpPr txBox="1"/>
          <p:nvPr/>
        </p:nvSpPr>
        <p:spPr>
          <a:xfrm>
            <a:off x="1602994" y="1758822"/>
            <a:ext cx="6741159" cy="1332230"/>
          </a:xfrm>
          <a:prstGeom prst="rect">
            <a:avLst/>
          </a:prstGeom>
        </p:spPr>
        <p:txBody>
          <a:bodyPr vert="horz" wrap="square" lIns="0" tIns="12700" rIns="0" bIns="0" rtlCol="0">
            <a:spAutoFit/>
          </a:bodyPr>
          <a:lstStyle/>
          <a:p>
            <a:pPr algn="ctr">
              <a:lnSpc>
                <a:spcPts val="5025"/>
              </a:lnSpc>
              <a:spcBef>
                <a:spcPts val="100"/>
              </a:spcBef>
            </a:pPr>
            <a:r>
              <a:rPr sz="4200" dirty="0">
                <a:solidFill>
                  <a:srgbClr val="0970CA"/>
                </a:solidFill>
                <a:latin typeface="Calibri"/>
                <a:cs typeface="Calibri"/>
              </a:rPr>
              <a:t>2.</a:t>
            </a:r>
            <a:r>
              <a:rPr sz="4200" spc="-114" dirty="0">
                <a:solidFill>
                  <a:srgbClr val="0970CA"/>
                </a:solidFill>
                <a:latin typeface="Calibri"/>
                <a:cs typeface="Calibri"/>
              </a:rPr>
              <a:t> </a:t>
            </a:r>
            <a:r>
              <a:rPr sz="4200" dirty="0">
                <a:solidFill>
                  <a:srgbClr val="0970CA"/>
                </a:solidFill>
                <a:latin typeface="Calibri"/>
                <a:cs typeface="Calibri"/>
              </a:rPr>
              <a:t>Maquinas</a:t>
            </a:r>
            <a:r>
              <a:rPr sz="4200" spc="-95" dirty="0">
                <a:solidFill>
                  <a:srgbClr val="0970CA"/>
                </a:solidFill>
                <a:latin typeface="Calibri"/>
                <a:cs typeface="Calibri"/>
              </a:rPr>
              <a:t> </a:t>
            </a:r>
            <a:r>
              <a:rPr sz="4200" dirty="0">
                <a:solidFill>
                  <a:srgbClr val="0970CA"/>
                </a:solidFill>
                <a:latin typeface="Calibri"/>
                <a:cs typeface="Calibri"/>
              </a:rPr>
              <a:t>de</a:t>
            </a:r>
            <a:r>
              <a:rPr sz="4200" spc="-114" dirty="0">
                <a:solidFill>
                  <a:srgbClr val="0970CA"/>
                </a:solidFill>
                <a:latin typeface="Calibri"/>
                <a:cs typeface="Calibri"/>
              </a:rPr>
              <a:t> </a:t>
            </a:r>
            <a:r>
              <a:rPr sz="4200" dirty="0">
                <a:solidFill>
                  <a:srgbClr val="0970CA"/>
                </a:solidFill>
                <a:latin typeface="Calibri"/>
                <a:cs typeface="Calibri"/>
              </a:rPr>
              <a:t>Vector</a:t>
            </a:r>
            <a:r>
              <a:rPr sz="4200" spc="-95" dirty="0">
                <a:solidFill>
                  <a:srgbClr val="0970CA"/>
                </a:solidFill>
                <a:latin typeface="Calibri"/>
                <a:cs typeface="Calibri"/>
              </a:rPr>
              <a:t> </a:t>
            </a:r>
            <a:r>
              <a:rPr sz="4200" spc="-10" dirty="0">
                <a:solidFill>
                  <a:srgbClr val="0970CA"/>
                </a:solidFill>
                <a:latin typeface="Calibri"/>
                <a:cs typeface="Calibri"/>
              </a:rPr>
              <a:t>Soporte</a:t>
            </a:r>
            <a:endParaRPr sz="4200" dirty="0">
              <a:latin typeface="Calibri"/>
              <a:cs typeface="Calibri"/>
            </a:endParaRPr>
          </a:p>
          <a:p>
            <a:pPr marR="38735" algn="ctr">
              <a:lnSpc>
                <a:spcPts val="5265"/>
              </a:lnSpc>
            </a:pPr>
            <a:r>
              <a:rPr sz="4400" dirty="0">
                <a:solidFill>
                  <a:srgbClr val="0970CA"/>
                </a:solidFill>
                <a:latin typeface="Calibri"/>
                <a:cs typeface="Calibri"/>
              </a:rPr>
              <a:t>(No</a:t>
            </a:r>
            <a:r>
              <a:rPr sz="4400" spc="-114" dirty="0">
                <a:solidFill>
                  <a:srgbClr val="0970CA"/>
                </a:solidFill>
                <a:latin typeface="Calibri"/>
                <a:cs typeface="Calibri"/>
              </a:rPr>
              <a:t> </a:t>
            </a:r>
            <a:r>
              <a:rPr sz="4400" dirty="0">
                <a:solidFill>
                  <a:srgbClr val="0970CA"/>
                </a:solidFill>
                <a:latin typeface="Calibri"/>
                <a:cs typeface="Calibri"/>
              </a:rPr>
              <a:t>free</a:t>
            </a:r>
            <a:r>
              <a:rPr sz="4400" spc="-125" dirty="0">
                <a:solidFill>
                  <a:srgbClr val="0970CA"/>
                </a:solidFill>
                <a:latin typeface="Calibri"/>
                <a:cs typeface="Calibri"/>
              </a:rPr>
              <a:t> </a:t>
            </a:r>
            <a:r>
              <a:rPr sz="4400" dirty="0">
                <a:solidFill>
                  <a:srgbClr val="0970CA"/>
                </a:solidFill>
                <a:latin typeface="Calibri"/>
                <a:cs typeface="Calibri"/>
              </a:rPr>
              <a:t>lunch</a:t>
            </a:r>
            <a:r>
              <a:rPr sz="4400" spc="-114" dirty="0">
                <a:solidFill>
                  <a:srgbClr val="0970CA"/>
                </a:solidFill>
                <a:latin typeface="Calibri"/>
                <a:cs typeface="Calibri"/>
              </a:rPr>
              <a:t> </a:t>
            </a:r>
            <a:r>
              <a:rPr sz="4400" dirty="0">
                <a:solidFill>
                  <a:srgbClr val="0970CA"/>
                </a:solidFill>
                <a:latin typeface="Calibri"/>
                <a:cs typeface="Calibri"/>
              </a:rPr>
              <a:t>theorem</a:t>
            </a:r>
            <a:r>
              <a:rPr sz="4400" spc="-25" dirty="0">
                <a:solidFill>
                  <a:srgbClr val="0970CA"/>
                </a:solidFill>
                <a:latin typeface="Calibri"/>
                <a:cs typeface="Calibri"/>
              </a:rPr>
              <a:t>).</a:t>
            </a:r>
            <a:endParaRPr sz="4400" dirty="0">
              <a:latin typeface="Calibri"/>
              <a:cs typeface="Calibri"/>
            </a:endParaRPr>
          </a:p>
        </p:txBody>
      </p:sp>
      <p:sp>
        <p:nvSpPr>
          <p:cNvPr id="5" name="CuadroTexto 4"/>
          <p:cNvSpPr txBox="1"/>
          <p:nvPr/>
        </p:nvSpPr>
        <p:spPr>
          <a:xfrm>
            <a:off x="1963673" y="3645978"/>
            <a:ext cx="6019800" cy="923330"/>
          </a:xfrm>
          <a:prstGeom prst="rect">
            <a:avLst/>
          </a:prstGeom>
          <a:noFill/>
        </p:spPr>
        <p:txBody>
          <a:bodyPr wrap="square" rtlCol="0">
            <a:spAutoFit/>
          </a:bodyPr>
          <a:lstStyle/>
          <a:p>
            <a:r>
              <a:rPr lang="es-ES" dirty="0"/>
              <a:t>En esta sección se definen las máquinas de vector soporte, explicando las matemáticas que sustentan este modelo de machine </a:t>
            </a:r>
            <a:r>
              <a:rPr lang="es-ES" dirty="0" err="1"/>
              <a:t>learning</a:t>
            </a:r>
            <a:r>
              <a:rPr lang="es-ES" dirty="0"/>
              <a:t> y sus parámetros</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8" name="Grupo 7"/>
          <p:cNvGrpSpPr/>
          <p:nvPr/>
        </p:nvGrpSpPr>
        <p:grpSpPr>
          <a:xfrm>
            <a:off x="2438400" y="2413000"/>
            <a:ext cx="6096000" cy="1867688"/>
            <a:chOff x="3344000" y="2656949"/>
            <a:chExt cx="4237874" cy="1090339"/>
          </a:xfrm>
        </p:grpSpPr>
        <p:pic>
          <p:nvPicPr>
            <p:cNvPr id="2" name="object 2"/>
            <p:cNvPicPr/>
            <p:nvPr/>
          </p:nvPicPr>
          <p:blipFill>
            <a:blip r:embed="rId2" cstate="print"/>
            <a:stretch>
              <a:fillRect/>
            </a:stretch>
          </p:blipFill>
          <p:spPr>
            <a:xfrm>
              <a:off x="3344000" y="2691236"/>
              <a:ext cx="1124613" cy="1056052"/>
            </a:xfrm>
            <a:prstGeom prst="rect">
              <a:avLst/>
            </a:prstGeom>
          </p:spPr>
        </p:pic>
        <p:pic>
          <p:nvPicPr>
            <p:cNvPr id="3" name="object 3"/>
            <p:cNvPicPr/>
            <p:nvPr/>
          </p:nvPicPr>
          <p:blipFill>
            <a:blip r:embed="rId3" cstate="print"/>
            <a:stretch>
              <a:fillRect/>
            </a:stretch>
          </p:blipFill>
          <p:spPr>
            <a:xfrm>
              <a:off x="4852628" y="2656949"/>
              <a:ext cx="1275476" cy="1021765"/>
            </a:xfrm>
            <a:prstGeom prst="rect">
              <a:avLst/>
            </a:prstGeom>
          </p:spPr>
        </p:pic>
        <p:pic>
          <p:nvPicPr>
            <p:cNvPr id="4" name="object 4"/>
            <p:cNvPicPr/>
            <p:nvPr/>
          </p:nvPicPr>
          <p:blipFill>
            <a:blip r:embed="rId4" cstate="print"/>
            <a:stretch>
              <a:fillRect/>
            </a:stretch>
          </p:blipFill>
          <p:spPr>
            <a:xfrm>
              <a:off x="6196679" y="2670663"/>
              <a:ext cx="1385195" cy="1028622"/>
            </a:xfrm>
            <a:prstGeom prst="rect">
              <a:avLst/>
            </a:prstGeom>
          </p:spPr>
        </p:pic>
      </p:grpSp>
      <p:sp>
        <p:nvSpPr>
          <p:cNvPr id="5" name="object 5"/>
          <p:cNvSpPr txBox="1">
            <a:spLocks noGrp="1"/>
          </p:cNvSpPr>
          <p:nvPr>
            <p:ph type="title"/>
          </p:nvPr>
        </p:nvSpPr>
        <p:spPr>
          <a:xfrm>
            <a:off x="1143000" y="505588"/>
            <a:ext cx="5141595" cy="426720"/>
          </a:xfrm>
          <a:prstGeom prst="rect">
            <a:avLst/>
          </a:prstGeom>
        </p:spPr>
        <p:txBody>
          <a:bodyPr vert="horz" wrap="square" lIns="0" tIns="16510" rIns="0" bIns="0" rtlCol="0">
            <a:spAutoFit/>
          </a:bodyPr>
          <a:lstStyle/>
          <a:p>
            <a:pPr marL="12700">
              <a:lnSpc>
                <a:spcPct val="100000"/>
              </a:lnSpc>
              <a:spcBef>
                <a:spcPts val="130"/>
              </a:spcBef>
              <a:tabLst>
                <a:tab pos="3434079" algn="l"/>
              </a:tabLst>
            </a:pPr>
            <a:r>
              <a:rPr sz="2600" spc="-30" dirty="0">
                <a:solidFill>
                  <a:srgbClr val="000000"/>
                </a:solidFill>
                <a:latin typeface="Arial MT"/>
                <a:cs typeface="Arial MT"/>
              </a:rPr>
              <a:t>¿Qué</a:t>
            </a:r>
            <a:r>
              <a:rPr sz="2600" spc="-50" dirty="0">
                <a:solidFill>
                  <a:srgbClr val="000000"/>
                </a:solidFill>
                <a:latin typeface="Arial MT"/>
                <a:cs typeface="Arial MT"/>
              </a:rPr>
              <a:t> </a:t>
            </a:r>
            <a:r>
              <a:rPr sz="2600" dirty="0">
                <a:solidFill>
                  <a:srgbClr val="000000"/>
                </a:solidFill>
                <a:latin typeface="Arial MT"/>
                <a:cs typeface="Arial MT"/>
              </a:rPr>
              <a:t>es</a:t>
            </a:r>
            <a:r>
              <a:rPr sz="2600" spc="-85" dirty="0">
                <a:solidFill>
                  <a:srgbClr val="000000"/>
                </a:solidFill>
                <a:latin typeface="Arial MT"/>
                <a:cs typeface="Arial MT"/>
              </a:rPr>
              <a:t> </a:t>
            </a:r>
            <a:r>
              <a:rPr sz="2600" dirty="0">
                <a:solidFill>
                  <a:srgbClr val="000000"/>
                </a:solidFill>
                <a:latin typeface="Arial MT"/>
                <a:cs typeface="Arial MT"/>
              </a:rPr>
              <a:t>el</a:t>
            </a:r>
            <a:r>
              <a:rPr sz="2600" spc="-165" dirty="0">
                <a:solidFill>
                  <a:srgbClr val="000000"/>
                </a:solidFill>
                <a:latin typeface="Arial MT"/>
                <a:cs typeface="Arial MT"/>
              </a:rPr>
              <a:t> </a:t>
            </a:r>
            <a:r>
              <a:rPr sz="2600" spc="-10" dirty="0">
                <a:solidFill>
                  <a:srgbClr val="000000"/>
                </a:solidFill>
                <a:latin typeface="Arial MT"/>
                <a:cs typeface="Arial MT"/>
              </a:rPr>
              <a:t>aprendizaje</a:t>
            </a:r>
            <a:r>
              <a:rPr sz="2600" dirty="0">
                <a:solidFill>
                  <a:srgbClr val="000000"/>
                </a:solidFill>
                <a:latin typeface="Arial MT"/>
                <a:cs typeface="Arial MT"/>
              </a:rPr>
              <a:t>	</a:t>
            </a:r>
            <a:r>
              <a:rPr sz="2600" spc="-50" dirty="0">
                <a:solidFill>
                  <a:srgbClr val="000000"/>
                </a:solidFill>
                <a:latin typeface="Arial MT"/>
                <a:cs typeface="Arial MT"/>
              </a:rPr>
              <a:t>estadístico?</a:t>
            </a:r>
            <a:endParaRPr sz="2600" dirty="0">
              <a:latin typeface="Arial MT"/>
              <a:cs typeface="Arial MT"/>
            </a:endParaRPr>
          </a:p>
        </p:txBody>
      </p:sp>
      <p:sp>
        <p:nvSpPr>
          <p:cNvPr id="6" name="object 6"/>
          <p:cNvSpPr txBox="1"/>
          <p:nvPr/>
        </p:nvSpPr>
        <p:spPr>
          <a:xfrm>
            <a:off x="1881496" y="1523621"/>
            <a:ext cx="6739255" cy="640715"/>
          </a:xfrm>
          <a:prstGeom prst="rect">
            <a:avLst/>
          </a:prstGeom>
        </p:spPr>
        <p:txBody>
          <a:bodyPr vert="horz" wrap="square" lIns="0" tIns="12065" rIns="0" bIns="0" rtlCol="0">
            <a:spAutoFit/>
          </a:bodyPr>
          <a:lstStyle/>
          <a:p>
            <a:pPr marL="17145">
              <a:lnSpc>
                <a:spcPts val="2395"/>
              </a:lnSpc>
              <a:spcBef>
                <a:spcPts val="95"/>
              </a:spcBef>
            </a:pPr>
            <a:r>
              <a:rPr sz="2050" spc="-70" dirty="0">
                <a:latin typeface="Arial MT"/>
                <a:cs typeface="Arial MT"/>
              </a:rPr>
              <a:t>Suponga</a:t>
            </a:r>
            <a:r>
              <a:rPr sz="2050" spc="25" dirty="0">
                <a:latin typeface="Arial MT"/>
                <a:cs typeface="Arial MT"/>
              </a:rPr>
              <a:t> </a:t>
            </a:r>
            <a:r>
              <a:rPr sz="2050" spc="-50" dirty="0">
                <a:latin typeface="Arial MT"/>
                <a:cs typeface="Arial MT"/>
              </a:rPr>
              <a:t>tres</a:t>
            </a:r>
            <a:r>
              <a:rPr sz="2050" spc="-40" dirty="0">
                <a:latin typeface="Arial MT"/>
                <a:cs typeface="Arial MT"/>
              </a:rPr>
              <a:t> </a:t>
            </a:r>
            <a:r>
              <a:rPr sz="2050" spc="-45" dirty="0">
                <a:latin typeface="Arial MT"/>
                <a:cs typeface="Arial MT"/>
              </a:rPr>
              <a:t>clasificadores</a:t>
            </a:r>
            <a:r>
              <a:rPr sz="2050" spc="-20" dirty="0">
                <a:latin typeface="Arial MT"/>
                <a:cs typeface="Arial MT"/>
              </a:rPr>
              <a:t> </a:t>
            </a:r>
            <a:r>
              <a:rPr sz="2050" spc="-75" dirty="0">
                <a:latin typeface="Arial MT"/>
                <a:cs typeface="Arial MT"/>
              </a:rPr>
              <a:t>entrenados</a:t>
            </a:r>
            <a:r>
              <a:rPr sz="2050" spc="45" dirty="0">
                <a:latin typeface="Arial MT"/>
                <a:cs typeface="Arial MT"/>
              </a:rPr>
              <a:t> </a:t>
            </a:r>
            <a:r>
              <a:rPr sz="2050" spc="-65" dirty="0">
                <a:latin typeface="Arial MT"/>
                <a:cs typeface="Arial MT"/>
              </a:rPr>
              <a:t>sobre</a:t>
            </a:r>
            <a:r>
              <a:rPr sz="2050" spc="40" dirty="0">
                <a:latin typeface="Arial MT"/>
                <a:cs typeface="Arial MT"/>
              </a:rPr>
              <a:t> </a:t>
            </a:r>
            <a:r>
              <a:rPr sz="2050" dirty="0">
                <a:latin typeface="Arial MT"/>
                <a:cs typeface="Arial MT"/>
              </a:rPr>
              <a:t>el</a:t>
            </a:r>
            <a:r>
              <a:rPr sz="2050" spc="-85" dirty="0">
                <a:latin typeface="Arial MT"/>
                <a:cs typeface="Arial MT"/>
              </a:rPr>
              <a:t> </a:t>
            </a:r>
            <a:r>
              <a:rPr sz="2050" dirty="0">
                <a:solidFill>
                  <a:srgbClr val="0895CA"/>
                </a:solidFill>
                <a:latin typeface="Arial MT"/>
                <a:cs typeface="Arial MT"/>
              </a:rPr>
              <a:t>conjunto</a:t>
            </a:r>
            <a:r>
              <a:rPr sz="2050" spc="45" dirty="0">
                <a:solidFill>
                  <a:srgbClr val="0895CA"/>
                </a:solidFill>
                <a:latin typeface="Arial MT"/>
                <a:cs typeface="Arial MT"/>
              </a:rPr>
              <a:t> </a:t>
            </a:r>
            <a:r>
              <a:rPr sz="2050" spc="-25" dirty="0">
                <a:solidFill>
                  <a:srgbClr val="138EB6"/>
                </a:solidFill>
                <a:latin typeface="Arial MT"/>
                <a:cs typeface="Arial MT"/>
              </a:rPr>
              <a:t>de</a:t>
            </a:r>
            <a:endParaRPr sz="2050">
              <a:latin typeface="Arial MT"/>
              <a:cs typeface="Arial MT"/>
            </a:endParaRPr>
          </a:p>
          <a:p>
            <a:pPr marL="12700">
              <a:lnSpc>
                <a:spcPts val="2455"/>
              </a:lnSpc>
            </a:pPr>
            <a:r>
              <a:rPr sz="2100" spc="-10" dirty="0">
                <a:solidFill>
                  <a:srgbClr val="0EA5BC"/>
                </a:solidFill>
                <a:latin typeface="Arial MT"/>
                <a:cs typeface="Arial MT"/>
              </a:rPr>
              <a:t>entrenamiento</a:t>
            </a:r>
            <a:r>
              <a:rPr sz="2100" spc="-40" dirty="0">
                <a:solidFill>
                  <a:srgbClr val="0EA5BC"/>
                </a:solidFill>
                <a:latin typeface="Arial MT"/>
                <a:cs typeface="Arial MT"/>
              </a:rPr>
              <a:t> </a:t>
            </a:r>
            <a:r>
              <a:rPr sz="2100" spc="-90" dirty="0">
                <a:latin typeface="Arial MT"/>
                <a:cs typeface="Arial MT"/>
              </a:rPr>
              <a:t>de</a:t>
            </a:r>
            <a:r>
              <a:rPr sz="2100" spc="-60" dirty="0">
                <a:latin typeface="Arial MT"/>
                <a:cs typeface="Arial MT"/>
              </a:rPr>
              <a:t> </a:t>
            </a:r>
            <a:r>
              <a:rPr sz="2100" spc="-20" dirty="0">
                <a:latin typeface="Arial MT"/>
                <a:cs typeface="Arial MT"/>
              </a:rPr>
              <a:t>la</a:t>
            </a:r>
            <a:r>
              <a:rPr sz="2100" spc="-110" dirty="0">
                <a:latin typeface="Arial MT"/>
                <a:cs typeface="Arial MT"/>
              </a:rPr>
              <a:t> </a:t>
            </a:r>
            <a:r>
              <a:rPr sz="2100" spc="-10" dirty="0">
                <a:latin typeface="Arial MT"/>
                <a:cs typeface="Arial MT"/>
              </a:rPr>
              <a:t>figura</a:t>
            </a:r>
            <a:endParaRPr sz="2100">
              <a:latin typeface="Arial MT"/>
              <a:cs typeface="Arial MT"/>
            </a:endParaRPr>
          </a:p>
        </p:txBody>
      </p:sp>
      <p:sp>
        <p:nvSpPr>
          <p:cNvPr id="7" name="object 7"/>
          <p:cNvSpPr txBox="1"/>
          <p:nvPr/>
        </p:nvSpPr>
        <p:spPr>
          <a:xfrm>
            <a:off x="1752600" y="4699000"/>
            <a:ext cx="9320311" cy="2139368"/>
          </a:xfrm>
          <a:prstGeom prst="rect">
            <a:avLst/>
          </a:prstGeom>
        </p:spPr>
        <p:txBody>
          <a:bodyPr vert="horz" wrap="square" lIns="0" tIns="30480" rIns="0" bIns="0" rtlCol="0">
            <a:spAutoFit/>
          </a:bodyPr>
          <a:lstStyle/>
          <a:p>
            <a:pPr marL="15875" marR="5080" indent="6985">
              <a:lnSpc>
                <a:spcPts val="2380"/>
              </a:lnSpc>
              <a:spcBef>
                <a:spcPts val="240"/>
              </a:spcBef>
            </a:pPr>
            <a:r>
              <a:rPr sz="2050" spc="-100" dirty="0">
                <a:latin typeface="Arial MT"/>
                <a:cs typeface="Arial MT"/>
              </a:rPr>
              <a:t>¿Oué</a:t>
            </a:r>
            <a:r>
              <a:rPr sz="2050" spc="-15" dirty="0">
                <a:latin typeface="Arial MT"/>
                <a:cs typeface="Arial MT"/>
              </a:rPr>
              <a:t> </a:t>
            </a:r>
            <a:r>
              <a:rPr sz="2050" spc="-55" dirty="0">
                <a:latin typeface="Arial MT"/>
                <a:cs typeface="Arial MT"/>
              </a:rPr>
              <a:t>clasificador</a:t>
            </a:r>
            <a:r>
              <a:rPr sz="2050" spc="100" dirty="0">
                <a:latin typeface="Arial MT"/>
                <a:cs typeface="Arial MT"/>
              </a:rPr>
              <a:t> </a:t>
            </a:r>
            <a:r>
              <a:rPr sz="2050" spc="-65" dirty="0">
                <a:latin typeface="Arial MT"/>
                <a:cs typeface="Arial MT"/>
              </a:rPr>
              <a:t>funcionará</a:t>
            </a:r>
            <a:r>
              <a:rPr sz="2050" spc="30" dirty="0">
                <a:latin typeface="Arial MT"/>
                <a:cs typeface="Arial MT"/>
              </a:rPr>
              <a:t> </a:t>
            </a:r>
            <a:r>
              <a:rPr sz="2050" spc="-80" dirty="0">
                <a:latin typeface="Arial MT"/>
                <a:cs typeface="Arial MT"/>
              </a:rPr>
              <a:t>mejor</a:t>
            </a:r>
            <a:r>
              <a:rPr sz="2050" spc="20" dirty="0">
                <a:latin typeface="Arial MT"/>
                <a:cs typeface="Arial MT"/>
              </a:rPr>
              <a:t> </a:t>
            </a:r>
            <a:r>
              <a:rPr sz="2050" spc="-50" dirty="0">
                <a:latin typeface="Arial MT"/>
                <a:cs typeface="Arial MT"/>
              </a:rPr>
              <a:t>sobre</a:t>
            </a:r>
            <a:r>
              <a:rPr sz="2050" spc="50" dirty="0">
                <a:latin typeface="Arial MT"/>
                <a:cs typeface="Arial MT"/>
              </a:rPr>
              <a:t> </a:t>
            </a:r>
            <a:r>
              <a:rPr sz="2050" spc="-35" dirty="0">
                <a:latin typeface="Arial MT"/>
                <a:cs typeface="Arial MT"/>
              </a:rPr>
              <a:t>el</a:t>
            </a:r>
            <a:r>
              <a:rPr sz="2050" spc="-75" dirty="0">
                <a:latin typeface="Arial MT"/>
                <a:cs typeface="Arial MT"/>
              </a:rPr>
              <a:t> </a:t>
            </a:r>
            <a:r>
              <a:rPr sz="2050" dirty="0">
                <a:solidFill>
                  <a:srgbClr val="218ECA"/>
                </a:solidFill>
                <a:latin typeface="Arial MT"/>
                <a:cs typeface="Arial MT"/>
              </a:rPr>
              <a:t>conjunto</a:t>
            </a:r>
            <a:r>
              <a:rPr sz="2050" spc="50" dirty="0">
                <a:solidFill>
                  <a:srgbClr val="218ECA"/>
                </a:solidFill>
                <a:latin typeface="Arial MT"/>
                <a:cs typeface="Arial MT"/>
              </a:rPr>
              <a:t> </a:t>
            </a:r>
            <a:r>
              <a:rPr sz="2050" dirty="0">
                <a:solidFill>
                  <a:srgbClr val="0793B1"/>
                </a:solidFill>
                <a:latin typeface="Arial MT"/>
                <a:cs typeface="Arial MT"/>
              </a:rPr>
              <a:t>de</a:t>
            </a:r>
            <a:r>
              <a:rPr sz="2050" spc="-85" dirty="0">
                <a:solidFill>
                  <a:srgbClr val="0793B1"/>
                </a:solidFill>
                <a:latin typeface="Arial MT"/>
                <a:cs typeface="Arial MT"/>
              </a:rPr>
              <a:t> </a:t>
            </a:r>
            <a:r>
              <a:rPr sz="2050" spc="-20" dirty="0">
                <a:latin typeface="Arial MT"/>
                <a:cs typeface="Arial MT"/>
              </a:rPr>
              <a:t>test</a:t>
            </a:r>
            <a:r>
              <a:rPr lang="es-ES" sz="2050" spc="-20" dirty="0">
                <a:latin typeface="Arial MT"/>
                <a:cs typeface="Arial MT"/>
              </a:rPr>
              <a:t> (</a:t>
            </a:r>
            <a:r>
              <a:rPr lang="es-ES" sz="2050" i="1" spc="-20" dirty="0">
                <a:latin typeface="Arial MT"/>
                <a:cs typeface="Arial MT"/>
              </a:rPr>
              <a:t>cruces rojas</a:t>
            </a:r>
            <a:r>
              <a:rPr lang="es-ES" sz="2050" spc="-20" dirty="0">
                <a:latin typeface="Arial MT"/>
                <a:cs typeface="Arial MT"/>
              </a:rPr>
              <a:t>)</a:t>
            </a:r>
            <a:r>
              <a:rPr sz="2050" spc="-20" dirty="0">
                <a:latin typeface="Arial MT"/>
                <a:cs typeface="Arial MT"/>
              </a:rPr>
              <a:t>? </a:t>
            </a:r>
            <a:r>
              <a:rPr sz="2050" dirty="0">
                <a:latin typeface="Arial MT"/>
                <a:cs typeface="Arial MT"/>
              </a:rPr>
              <a:t>Es</a:t>
            </a:r>
            <a:r>
              <a:rPr sz="2050" spc="-135" dirty="0">
                <a:latin typeface="Arial MT"/>
                <a:cs typeface="Arial MT"/>
              </a:rPr>
              <a:t> </a:t>
            </a:r>
            <a:r>
              <a:rPr sz="2050" spc="-70" dirty="0">
                <a:latin typeface="Arial MT"/>
                <a:cs typeface="Arial MT"/>
              </a:rPr>
              <a:t>evidente </a:t>
            </a:r>
            <a:r>
              <a:rPr sz="2050" spc="-20" dirty="0">
                <a:latin typeface="Arial MT"/>
                <a:cs typeface="Arial MT"/>
              </a:rPr>
              <a:t>que</a:t>
            </a:r>
            <a:r>
              <a:rPr sz="2050" spc="-70" dirty="0">
                <a:latin typeface="Arial MT"/>
                <a:cs typeface="Arial MT"/>
              </a:rPr>
              <a:t> </a:t>
            </a:r>
            <a:r>
              <a:rPr sz="2050" spc="-85" dirty="0" err="1">
                <a:latin typeface="Arial MT"/>
                <a:cs typeface="Arial MT"/>
              </a:rPr>
              <a:t>existe</a:t>
            </a:r>
            <a:r>
              <a:rPr sz="2050" spc="-60" dirty="0">
                <a:latin typeface="Arial MT"/>
                <a:cs typeface="Arial MT"/>
              </a:rPr>
              <a:t> </a:t>
            </a:r>
            <a:r>
              <a:rPr lang="es-ES" sz="2050" spc="-20" dirty="0">
                <a:latin typeface="Arial MT"/>
                <a:cs typeface="Arial MT"/>
              </a:rPr>
              <a:t>hay que encontrar un equilibrio</a:t>
            </a:r>
            <a:r>
              <a:rPr sz="2050" spc="75" dirty="0">
                <a:latin typeface="Arial MT"/>
                <a:cs typeface="Arial MT"/>
              </a:rPr>
              <a:t> </a:t>
            </a:r>
            <a:r>
              <a:rPr sz="2050" spc="-10" dirty="0">
                <a:latin typeface="Arial MT"/>
                <a:cs typeface="Arial MT"/>
              </a:rPr>
              <a:t>entre:</a:t>
            </a:r>
            <a:endParaRPr sz="2050" dirty="0">
              <a:latin typeface="Arial MT"/>
              <a:cs typeface="Arial MT"/>
            </a:endParaRPr>
          </a:p>
          <a:p>
            <a:pPr marL="238125">
              <a:lnSpc>
                <a:spcPct val="100000"/>
              </a:lnSpc>
              <a:spcBef>
                <a:spcPts val="440"/>
              </a:spcBef>
            </a:pPr>
            <a:r>
              <a:rPr sz="2050" spc="55" dirty="0">
                <a:latin typeface="Arial MT"/>
                <a:cs typeface="Arial MT"/>
              </a:rPr>
              <a:t>»</a:t>
            </a:r>
            <a:r>
              <a:rPr sz="2050" spc="160" dirty="0">
                <a:latin typeface="Arial MT"/>
                <a:cs typeface="Arial MT"/>
              </a:rPr>
              <a:t> </a:t>
            </a:r>
            <a:r>
              <a:rPr sz="2050" spc="-55" dirty="0">
                <a:latin typeface="Arial MT"/>
                <a:cs typeface="Arial MT"/>
              </a:rPr>
              <a:t>Error</a:t>
            </a:r>
            <a:r>
              <a:rPr sz="2050" spc="40" dirty="0">
                <a:latin typeface="Arial MT"/>
                <a:cs typeface="Arial MT"/>
              </a:rPr>
              <a:t> </a:t>
            </a:r>
            <a:r>
              <a:rPr sz="2050" spc="-10" dirty="0">
                <a:latin typeface="Arial MT"/>
                <a:cs typeface="Arial MT"/>
              </a:rPr>
              <a:t>en</a:t>
            </a:r>
            <a:r>
              <a:rPr sz="2050" spc="-35" dirty="0">
                <a:latin typeface="Arial MT"/>
                <a:cs typeface="Arial MT"/>
              </a:rPr>
              <a:t> </a:t>
            </a:r>
            <a:r>
              <a:rPr sz="2050" dirty="0">
                <a:latin typeface="Arial MT"/>
                <a:cs typeface="Arial MT"/>
              </a:rPr>
              <a:t>el</a:t>
            </a:r>
            <a:r>
              <a:rPr sz="2050" spc="-35" dirty="0">
                <a:latin typeface="Arial MT"/>
                <a:cs typeface="Arial MT"/>
              </a:rPr>
              <a:t> </a:t>
            </a:r>
            <a:r>
              <a:rPr sz="2050" spc="-70" dirty="0">
                <a:latin typeface="Arial MT"/>
                <a:cs typeface="Arial MT"/>
              </a:rPr>
              <a:t>entrenamiento/Error</a:t>
            </a:r>
            <a:r>
              <a:rPr sz="2050" spc="-75" dirty="0">
                <a:latin typeface="Arial MT"/>
                <a:cs typeface="Arial MT"/>
              </a:rPr>
              <a:t> </a:t>
            </a:r>
            <a:r>
              <a:rPr sz="2050" spc="-10" dirty="0">
                <a:latin typeface="Arial MT"/>
                <a:cs typeface="Arial MT"/>
              </a:rPr>
              <a:t>de</a:t>
            </a:r>
            <a:r>
              <a:rPr sz="2050" spc="-70" dirty="0">
                <a:latin typeface="Arial MT"/>
                <a:cs typeface="Arial MT"/>
              </a:rPr>
              <a:t> </a:t>
            </a:r>
            <a:r>
              <a:rPr sz="2050" spc="-55" dirty="0">
                <a:latin typeface="Arial MT"/>
                <a:cs typeface="Arial MT"/>
              </a:rPr>
              <a:t>generalización</a:t>
            </a:r>
            <a:r>
              <a:rPr sz="2050" spc="-75" dirty="0">
                <a:latin typeface="Arial MT"/>
                <a:cs typeface="Arial MT"/>
              </a:rPr>
              <a:t> </a:t>
            </a:r>
            <a:r>
              <a:rPr sz="2050" spc="-10" dirty="0">
                <a:latin typeface="Arial MT"/>
                <a:cs typeface="Arial MT"/>
              </a:rPr>
              <a:t>(test)</a:t>
            </a:r>
            <a:endParaRPr sz="2050" dirty="0">
              <a:latin typeface="Arial MT"/>
              <a:cs typeface="Arial MT"/>
            </a:endParaRPr>
          </a:p>
          <a:p>
            <a:pPr marL="15875" marR="785495" indent="221615">
              <a:lnSpc>
                <a:spcPct val="118500"/>
              </a:lnSpc>
              <a:tabLst>
                <a:tab pos="511175" algn="l"/>
              </a:tabLst>
            </a:pPr>
            <a:r>
              <a:rPr sz="2050" spc="-50" dirty="0">
                <a:latin typeface="Arial MT"/>
                <a:cs typeface="Arial MT"/>
              </a:rPr>
              <a:t>»</a:t>
            </a:r>
            <a:r>
              <a:rPr sz="2050" dirty="0">
                <a:latin typeface="Arial MT"/>
                <a:cs typeface="Arial MT"/>
              </a:rPr>
              <a:t>	</a:t>
            </a:r>
            <a:r>
              <a:rPr sz="2050" spc="-75" dirty="0">
                <a:latin typeface="Arial MT"/>
                <a:cs typeface="Arial MT"/>
              </a:rPr>
              <a:t>Sesgo/varianza</a:t>
            </a:r>
            <a:r>
              <a:rPr sz="2050" spc="-80" dirty="0">
                <a:latin typeface="Arial MT"/>
                <a:cs typeface="Arial MT"/>
              </a:rPr>
              <a:t> </a:t>
            </a:r>
            <a:r>
              <a:rPr sz="2050" dirty="0">
                <a:latin typeface="Arial MT"/>
                <a:cs typeface="Arial MT"/>
              </a:rPr>
              <a:t>del</a:t>
            </a:r>
            <a:r>
              <a:rPr sz="2050" spc="-140" dirty="0">
                <a:latin typeface="Arial MT"/>
                <a:cs typeface="Arial MT"/>
              </a:rPr>
              <a:t> </a:t>
            </a:r>
            <a:r>
              <a:rPr sz="2050" spc="-70" dirty="0">
                <a:latin typeface="Arial MT"/>
                <a:cs typeface="Arial MT"/>
              </a:rPr>
              <a:t>modelo</a:t>
            </a:r>
            <a:r>
              <a:rPr sz="2050" spc="25" dirty="0">
                <a:latin typeface="Arial MT"/>
                <a:cs typeface="Arial MT"/>
              </a:rPr>
              <a:t> </a:t>
            </a:r>
            <a:r>
              <a:rPr sz="2050" spc="-50" dirty="0">
                <a:latin typeface="Arial MT"/>
                <a:cs typeface="Arial MT"/>
              </a:rPr>
              <a:t>(clasificador)</a:t>
            </a:r>
            <a:r>
              <a:rPr sz="2050" spc="-20" dirty="0">
                <a:latin typeface="Arial MT"/>
                <a:cs typeface="Arial MT"/>
              </a:rPr>
              <a:t> </a:t>
            </a:r>
            <a:r>
              <a:rPr sz="2050" spc="-65" dirty="0">
                <a:latin typeface="Arial MT"/>
                <a:cs typeface="Arial MT"/>
              </a:rPr>
              <a:t>entrenado </a:t>
            </a:r>
            <a:r>
              <a:rPr sz="2050" dirty="0">
                <a:latin typeface="Arial MT"/>
                <a:cs typeface="Arial MT"/>
              </a:rPr>
              <a:t>El</a:t>
            </a:r>
            <a:r>
              <a:rPr sz="2050" spc="-110" dirty="0">
                <a:latin typeface="Arial MT"/>
                <a:cs typeface="Arial MT"/>
              </a:rPr>
              <a:t> </a:t>
            </a:r>
            <a:r>
              <a:rPr sz="2050" dirty="0">
                <a:solidFill>
                  <a:srgbClr val="16A1C3"/>
                </a:solidFill>
                <a:latin typeface="Arial MT"/>
                <a:cs typeface="Arial MT"/>
              </a:rPr>
              <a:t>aprendizaje</a:t>
            </a:r>
            <a:r>
              <a:rPr sz="2050" spc="20" dirty="0">
                <a:solidFill>
                  <a:srgbClr val="16A1C3"/>
                </a:solidFill>
                <a:latin typeface="Arial MT"/>
                <a:cs typeface="Arial MT"/>
              </a:rPr>
              <a:t> </a:t>
            </a:r>
            <a:r>
              <a:rPr sz="2050" dirty="0">
                <a:solidFill>
                  <a:srgbClr val="0C97A8"/>
                </a:solidFill>
                <a:latin typeface="Arial MT"/>
                <a:cs typeface="Arial MT"/>
              </a:rPr>
              <a:t>estadístico</a:t>
            </a:r>
            <a:r>
              <a:rPr sz="2050" spc="65" dirty="0">
                <a:solidFill>
                  <a:srgbClr val="0C97A8"/>
                </a:solidFill>
                <a:latin typeface="Arial MT"/>
                <a:cs typeface="Arial MT"/>
              </a:rPr>
              <a:t> </a:t>
            </a:r>
            <a:r>
              <a:rPr sz="2050" spc="-65" dirty="0">
                <a:latin typeface="Arial MT"/>
                <a:cs typeface="Arial MT"/>
              </a:rPr>
              <a:t>formaliza</a:t>
            </a:r>
            <a:r>
              <a:rPr sz="2050" spc="-5" dirty="0">
                <a:latin typeface="Arial MT"/>
                <a:cs typeface="Arial MT"/>
              </a:rPr>
              <a:t> </a:t>
            </a:r>
            <a:r>
              <a:rPr sz="2050" spc="-80" dirty="0" err="1">
                <a:latin typeface="Arial MT"/>
                <a:cs typeface="Arial MT"/>
              </a:rPr>
              <a:t>estas</a:t>
            </a:r>
            <a:r>
              <a:rPr sz="2050" spc="-50" dirty="0">
                <a:latin typeface="Arial MT"/>
                <a:cs typeface="Arial MT"/>
              </a:rPr>
              <a:t> </a:t>
            </a:r>
            <a:r>
              <a:rPr sz="2050" spc="-10" dirty="0" err="1">
                <a:latin typeface="Arial MT"/>
                <a:cs typeface="Arial MT"/>
              </a:rPr>
              <a:t>ideas,</a:t>
            </a:r>
            <a:r>
              <a:rPr sz="2050" spc="-65" dirty="0" err="1">
                <a:latin typeface="Arial MT"/>
                <a:cs typeface="Arial MT"/>
              </a:rPr>
              <a:t>caracterizando</a:t>
            </a:r>
            <a:r>
              <a:rPr sz="2050" spc="-80" dirty="0">
                <a:latin typeface="Arial MT"/>
                <a:cs typeface="Arial MT"/>
              </a:rPr>
              <a:t> </a:t>
            </a:r>
            <a:r>
              <a:rPr sz="2050" spc="-45" dirty="0">
                <a:latin typeface="Arial MT"/>
                <a:cs typeface="Arial MT"/>
              </a:rPr>
              <a:t>las</a:t>
            </a:r>
            <a:r>
              <a:rPr sz="2050" spc="-100" dirty="0">
                <a:latin typeface="Arial MT"/>
                <a:cs typeface="Arial MT"/>
              </a:rPr>
              <a:t> </a:t>
            </a:r>
            <a:r>
              <a:rPr sz="2050" spc="-60" dirty="0" err="1">
                <a:latin typeface="Arial MT"/>
                <a:cs typeface="Arial MT"/>
              </a:rPr>
              <a:t>propiedades</a:t>
            </a:r>
            <a:r>
              <a:rPr lang="es-ES" sz="2050" spc="90" dirty="0">
                <a:latin typeface="Arial MT"/>
                <a:cs typeface="Arial MT"/>
              </a:rPr>
              <a:t> </a:t>
            </a:r>
            <a:r>
              <a:rPr sz="2050" spc="-80" dirty="0" err="1">
                <a:latin typeface="Arial MT"/>
                <a:cs typeface="Arial MT"/>
              </a:rPr>
              <a:t>matemáticas</a:t>
            </a:r>
            <a:r>
              <a:rPr sz="2050" spc="-25" dirty="0">
                <a:latin typeface="Arial MT"/>
                <a:cs typeface="Arial MT"/>
              </a:rPr>
              <a:t> </a:t>
            </a:r>
            <a:r>
              <a:rPr sz="2050" dirty="0">
                <a:latin typeface="Arial MT"/>
                <a:cs typeface="Arial MT"/>
              </a:rPr>
              <a:t>de</a:t>
            </a:r>
            <a:r>
              <a:rPr sz="2050" spc="-80" dirty="0">
                <a:latin typeface="Arial MT"/>
                <a:cs typeface="Arial MT"/>
              </a:rPr>
              <a:t> </a:t>
            </a:r>
            <a:r>
              <a:rPr sz="2050" spc="-20" dirty="0">
                <a:latin typeface="Arial MT"/>
                <a:cs typeface="Arial MT"/>
              </a:rPr>
              <a:t>las</a:t>
            </a:r>
            <a:r>
              <a:rPr sz="2050" spc="-70" dirty="0">
                <a:latin typeface="Arial MT"/>
                <a:cs typeface="Arial MT"/>
              </a:rPr>
              <a:t> </a:t>
            </a:r>
            <a:r>
              <a:rPr sz="2050" spc="-65" dirty="0">
                <a:latin typeface="Arial MT"/>
                <a:cs typeface="Arial MT"/>
              </a:rPr>
              <a:t>máquinas </a:t>
            </a:r>
            <a:r>
              <a:rPr sz="2050" dirty="0">
                <a:latin typeface="Arial MT"/>
                <a:cs typeface="Arial MT"/>
              </a:rPr>
              <a:t>de</a:t>
            </a:r>
            <a:r>
              <a:rPr sz="2050" spc="-105" dirty="0">
                <a:latin typeface="Arial MT"/>
                <a:cs typeface="Arial MT"/>
              </a:rPr>
              <a:t> </a:t>
            </a:r>
            <a:r>
              <a:rPr sz="2050" spc="-35" dirty="0">
                <a:latin typeface="Arial MT"/>
                <a:cs typeface="Arial MT"/>
              </a:rPr>
              <a:t>a</a:t>
            </a:r>
            <a:r>
              <a:rPr lang="es-ES" sz="2050" spc="-35" dirty="0">
                <a:latin typeface="Arial MT"/>
                <a:cs typeface="Arial MT"/>
              </a:rPr>
              <a:t>p</a:t>
            </a:r>
            <a:r>
              <a:rPr sz="2050" spc="-35" dirty="0" err="1">
                <a:latin typeface="Arial MT"/>
                <a:cs typeface="Arial MT"/>
              </a:rPr>
              <a:t>rendizaie</a:t>
            </a:r>
            <a:endParaRPr sz="2050" dirty="0">
              <a:latin typeface="Arial MT"/>
              <a:cs typeface="Arial MT"/>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rotWithShape="1">
          <a:blip r:embed="rId2" cstate="print"/>
          <a:srcRect t="-1" r="6249" b="50742"/>
          <a:stretch/>
        </p:blipFill>
        <p:spPr>
          <a:xfrm>
            <a:off x="685800" y="1375494"/>
            <a:ext cx="8001000" cy="2349502"/>
          </a:xfrm>
          <a:prstGeom prst="rect">
            <a:avLst/>
          </a:prstGeom>
        </p:spPr>
      </p:pic>
      <p:sp>
        <p:nvSpPr>
          <p:cNvPr id="3" name="object 3"/>
          <p:cNvSpPr txBox="1">
            <a:spLocks noGrp="1"/>
          </p:cNvSpPr>
          <p:nvPr>
            <p:ph type="title"/>
          </p:nvPr>
        </p:nvSpPr>
        <p:spPr>
          <a:xfrm>
            <a:off x="228600" y="203200"/>
            <a:ext cx="10896600" cy="1143265"/>
          </a:xfrm>
          <a:prstGeom prst="rect">
            <a:avLst/>
          </a:prstGeom>
        </p:spPr>
        <p:txBody>
          <a:bodyPr vert="horz" wrap="square" lIns="0" tIns="156848" rIns="0" bIns="0" rtlCol="0">
            <a:spAutoFit/>
          </a:bodyPr>
          <a:lstStyle/>
          <a:p>
            <a:pPr marL="681355">
              <a:lnSpc>
                <a:spcPct val="100000"/>
              </a:lnSpc>
              <a:spcBef>
                <a:spcPts val="105"/>
              </a:spcBef>
            </a:pPr>
            <a:r>
              <a:rPr sz="3200" spc="-20" dirty="0">
                <a:solidFill>
                  <a:srgbClr val="0970CA"/>
                </a:solidFill>
                <a:latin typeface="Calibri"/>
                <a:cs typeface="Calibri"/>
              </a:rPr>
              <a:t>Maquinas</a:t>
            </a:r>
            <a:r>
              <a:rPr sz="3200" spc="-114" dirty="0">
                <a:solidFill>
                  <a:srgbClr val="0970CA"/>
                </a:solidFill>
                <a:latin typeface="Calibri"/>
                <a:cs typeface="Calibri"/>
              </a:rPr>
              <a:t> </a:t>
            </a:r>
            <a:r>
              <a:rPr sz="3200" dirty="0">
                <a:solidFill>
                  <a:srgbClr val="0970CA"/>
                </a:solidFill>
                <a:latin typeface="Calibri"/>
                <a:cs typeface="Calibri"/>
              </a:rPr>
              <a:t>vector</a:t>
            </a:r>
            <a:r>
              <a:rPr sz="3200" spc="-130" dirty="0">
                <a:solidFill>
                  <a:srgbClr val="0970CA"/>
                </a:solidFill>
                <a:latin typeface="Calibri"/>
                <a:cs typeface="Calibri"/>
              </a:rPr>
              <a:t> </a:t>
            </a:r>
            <a:r>
              <a:rPr sz="3200" dirty="0" err="1">
                <a:solidFill>
                  <a:srgbClr val="0970CA"/>
                </a:solidFill>
                <a:latin typeface="Calibri"/>
                <a:cs typeface="Calibri"/>
              </a:rPr>
              <a:t>Soporte</a:t>
            </a:r>
            <a:r>
              <a:rPr sz="3200" spc="-140" dirty="0">
                <a:solidFill>
                  <a:srgbClr val="0970CA"/>
                </a:solidFill>
                <a:latin typeface="Calibri"/>
                <a:cs typeface="Calibri"/>
              </a:rPr>
              <a:t> </a:t>
            </a:r>
            <a:br>
              <a:rPr lang="es-ES" sz="3200" spc="-140" dirty="0">
                <a:solidFill>
                  <a:srgbClr val="0970CA"/>
                </a:solidFill>
                <a:latin typeface="Calibri"/>
                <a:cs typeface="Calibri"/>
              </a:rPr>
            </a:br>
            <a:r>
              <a:rPr sz="3200" spc="-10" dirty="0">
                <a:solidFill>
                  <a:srgbClr val="0970CA"/>
                </a:solidFill>
                <a:latin typeface="Calibri"/>
                <a:cs typeface="Calibri"/>
              </a:rPr>
              <a:t>(S</a:t>
            </a:r>
            <a:r>
              <a:rPr lang="es-ES" sz="3200" spc="-10" dirty="0" err="1">
                <a:solidFill>
                  <a:srgbClr val="0970CA"/>
                </a:solidFill>
                <a:latin typeface="Calibri"/>
                <a:cs typeface="Calibri"/>
              </a:rPr>
              <a:t>upport</a:t>
            </a:r>
            <a:r>
              <a:rPr lang="es-ES" sz="3200" spc="-10" dirty="0">
                <a:solidFill>
                  <a:srgbClr val="0970CA"/>
                </a:solidFill>
                <a:latin typeface="Calibri"/>
                <a:cs typeface="Calibri"/>
              </a:rPr>
              <a:t> </a:t>
            </a:r>
            <a:r>
              <a:rPr sz="3200" spc="-10" dirty="0">
                <a:solidFill>
                  <a:srgbClr val="0970CA"/>
                </a:solidFill>
                <a:latin typeface="Calibri"/>
                <a:cs typeface="Calibri"/>
              </a:rPr>
              <a:t>V</a:t>
            </a:r>
            <a:r>
              <a:rPr lang="es-ES" sz="3200" spc="-10" dirty="0" err="1">
                <a:solidFill>
                  <a:srgbClr val="0970CA"/>
                </a:solidFill>
                <a:latin typeface="Calibri"/>
                <a:cs typeface="Calibri"/>
              </a:rPr>
              <a:t>ector</a:t>
            </a:r>
            <a:r>
              <a:rPr lang="es-ES" sz="3200" spc="-10" dirty="0">
                <a:solidFill>
                  <a:srgbClr val="0970CA"/>
                </a:solidFill>
                <a:latin typeface="Calibri"/>
                <a:cs typeface="Calibri"/>
              </a:rPr>
              <a:t> </a:t>
            </a:r>
            <a:r>
              <a:rPr sz="3200" spc="-10" dirty="0">
                <a:solidFill>
                  <a:srgbClr val="0970CA"/>
                </a:solidFill>
                <a:latin typeface="Calibri"/>
                <a:cs typeface="Calibri"/>
              </a:rPr>
              <a:t>M</a:t>
            </a:r>
            <a:r>
              <a:rPr lang="es-ES" sz="3200" spc="-10" dirty="0">
                <a:solidFill>
                  <a:srgbClr val="0970CA"/>
                </a:solidFill>
                <a:latin typeface="Calibri"/>
                <a:cs typeface="Calibri"/>
              </a:rPr>
              <a:t>achine</a:t>
            </a:r>
            <a:r>
              <a:rPr sz="3200" spc="-10" dirty="0">
                <a:solidFill>
                  <a:srgbClr val="0970CA"/>
                </a:solidFill>
                <a:latin typeface="Calibri"/>
                <a:cs typeface="Calibri"/>
              </a:rPr>
              <a:t>)</a:t>
            </a:r>
            <a:endParaRPr sz="3200" dirty="0">
              <a:latin typeface="Calibri"/>
              <a:cs typeface="Calibri"/>
            </a:endParaRPr>
          </a:p>
        </p:txBody>
      </p:sp>
      <p:sp>
        <p:nvSpPr>
          <p:cNvPr id="5" name="CuadroTexto 4"/>
          <p:cNvSpPr txBox="1"/>
          <p:nvPr/>
        </p:nvSpPr>
        <p:spPr>
          <a:xfrm>
            <a:off x="4191000" y="4622800"/>
            <a:ext cx="5105399" cy="1477328"/>
          </a:xfrm>
          <a:prstGeom prst="rect">
            <a:avLst/>
          </a:prstGeom>
          <a:noFill/>
        </p:spPr>
        <p:txBody>
          <a:bodyPr wrap="square" rtlCol="0">
            <a:spAutoFit/>
          </a:bodyPr>
          <a:lstStyle/>
          <a:p>
            <a:pPr marL="285750" indent="-285750">
              <a:buFont typeface="Arial" panose="020B0604020202020204" pitchFamily="34" charset="0"/>
              <a:buChar char="•"/>
            </a:pPr>
            <a:r>
              <a:rPr lang="es-ES" dirty="0"/>
              <a:t>El </a:t>
            </a:r>
            <a:r>
              <a:rPr lang="es-ES" dirty="0" err="1"/>
              <a:t>hiperplano</a:t>
            </a:r>
            <a:r>
              <a:rPr lang="es-ES" dirty="0"/>
              <a:t> rojo no separa las clases</a:t>
            </a:r>
          </a:p>
          <a:p>
            <a:pPr marL="285750" indent="-285750">
              <a:buFont typeface="Arial" panose="020B0604020202020204" pitchFamily="34" charset="0"/>
              <a:buChar char="•"/>
            </a:pPr>
            <a:r>
              <a:rPr lang="es-ES" dirty="0"/>
              <a:t>El </a:t>
            </a:r>
            <a:r>
              <a:rPr lang="es-ES" dirty="0" err="1"/>
              <a:t>hiperplano</a:t>
            </a:r>
            <a:r>
              <a:rPr lang="es-ES" dirty="0"/>
              <a:t> azul separa las clases pero con un margen muy pequeño</a:t>
            </a:r>
          </a:p>
          <a:p>
            <a:pPr marL="285750" indent="-285750">
              <a:buFont typeface="Arial" panose="020B0604020202020204" pitchFamily="34" charset="0"/>
              <a:buChar char="•"/>
            </a:pPr>
            <a:r>
              <a:rPr lang="es-ES" dirty="0"/>
              <a:t>El </a:t>
            </a:r>
            <a:r>
              <a:rPr lang="es-ES" dirty="0" err="1"/>
              <a:t>hiperplano</a:t>
            </a:r>
            <a:r>
              <a:rPr lang="es-ES" dirty="0"/>
              <a:t> verde separa las clases con margen máximo</a:t>
            </a:r>
          </a:p>
        </p:txBody>
      </p:sp>
      <p:pic>
        <p:nvPicPr>
          <p:cNvPr id="6" name="Imagen 5"/>
          <p:cNvPicPr>
            <a:picLocks noChangeAspect="1"/>
          </p:cNvPicPr>
          <p:nvPr/>
        </p:nvPicPr>
        <p:blipFill>
          <a:blip r:embed="rId3"/>
          <a:stretch>
            <a:fillRect/>
          </a:stretch>
        </p:blipFill>
        <p:spPr>
          <a:xfrm>
            <a:off x="990600" y="4013200"/>
            <a:ext cx="2971800" cy="329639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object 4"/>
          <p:cNvPicPr/>
          <p:nvPr/>
        </p:nvPicPr>
        <p:blipFill>
          <a:blip r:embed="rId2" cstate="print"/>
          <a:stretch>
            <a:fillRect/>
          </a:stretch>
        </p:blipFill>
        <p:spPr>
          <a:xfrm>
            <a:off x="9748893" y="1198105"/>
            <a:ext cx="176809" cy="5152157"/>
          </a:xfrm>
          <a:prstGeom prst="rect">
            <a:avLst/>
          </a:prstGeom>
        </p:spPr>
      </p:pic>
      <p:pic>
        <p:nvPicPr>
          <p:cNvPr id="15" name="object 15"/>
          <p:cNvPicPr/>
          <p:nvPr/>
        </p:nvPicPr>
        <p:blipFill>
          <a:blip r:embed="rId3" cstate="print"/>
          <a:stretch>
            <a:fillRect/>
          </a:stretch>
        </p:blipFill>
        <p:spPr>
          <a:xfrm>
            <a:off x="9434904" y="5853339"/>
            <a:ext cx="118888" cy="124993"/>
          </a:xfrm>
          <a:prstGeom prst="rect">
            <a:avLst/>
          </a:prstGeom>
        </p:spPr>
      </p:pic>
      <p:pic>
        <p:nvPicPr>
          <p:cNvPr id="16" name="object 16"/>
          <p:cNvPicPr/>
          <p:nvPr/>
        </p:nvPicPr>
        <p:blipFill>
          <a:blip r:embed="rId4" cstate="print"/>
          <a:stretch>
            <a:fillRect/>
          </a:stretch>
        </p:blipFill>
        <p:spPr>
          <a:xfrm>
            <a:off x="9434904" y="6030159"/>
            <a:ext cx="118888" cy="112798"/>
          </a:xfrm>
          <a:prstGeom prst="rect">
            <a:avLst/>
          </a:prstGeom>
        </p:spPr>
      </p:pic>
      <p:sp>
        <p:nvSpPr>
          <p:cNvPr id="27" name="object 27"/>
          <p:cNvSpPr txBox="1"/>
          <p:nvPr/>
        </p:nvSpPr>
        <p:spPr>
          <a:xfrm>
            <a:off x="664645" y="4443650"/>
            <a:ext cx="7982951" cy="2003112"/>
          </a:xfrm>
          <a:prstGeom prst="rect">
            <a:avLst/>
          </a:prstGeom>
        </p:spPr>
        <p:txBody>
          <a:bodyPr vert="horz" wrap="square" lIns="0" tIns="5715" rIns="0" bIns="0" rtlCol="0">
            <a:spAutoFit/>
          </a:bodyPr>
          <a:lstStyle/>
          <a:p>
            <a:pPr marL="297814" marR="5080" indent="-285750" algn="just">
              <a:lnSpc>
                <a:spcPct val="103299"/>
              </a:lnSpc>
              <a:spcBef>
                <a:spcPts val="45"/>
              </a:spcBef>
              <a:buFont typeface="Arial" panose="020B0604020202020204" pitchFamily="34" charset="0"/>
              <a:buChar char="•"/>
            </a:pPr>
            <a:r>
              <a:rPr lang="es-ES" b="1" dirty="0">
                <a:latin typeface="+mj-lt"/>
                <a:cs typeface="Times New Roman"/>
              </a:rPr>
              <a:t>Izquierda</a:t>
            </a:r>
            <a:r>
              <a:rPr dirty="0">
                <a:latin typeface="+mj-lt"/>
                <a:cs typeface="Times New Roman"/>
              </a:rPr>
              <a:t>:</a:t>
            </a:r>
            <a:r>
              <a:rPr lang="es-ES" dirty="0">
                <a:latin typeface="+mj-lt"/>
                <a:cs typeface="Times New Roman"/>
              </a:rPr>
              <a:t> hay observaciones de dos clases (rojas y azules), cada una de las cuales tiene medidas de dos variables. Se muestran tres </a:t>
            </a:r>
            <a:r>
              <a:rPr lang="es-ES" dirty="0" err="1">
                <a:latin typeface="+mj-lt"/>
                <a:cs typeface="Times New Roman"/>
              </a:rPr>
              <a:t>hiperplanos</a:t>
            </a:r>
            <a:r>
              <a:rPr lang="es-ES" dirty="0">
                <a:latin typeface="+mj-lt"/>
                <a:cs typeface="Times New Roman"/>
              </a:rPr>
              <a:t> separadores (hay otras posibilidades), representados por líneas negras.</a:t>
            </a:r>
            <a:endParaRPr lang="es-ES" spc="365" dirty="0">
              <a:latin typeface="+mj-lt"/>
              <a:cs typeface="Cambria"/>
            </a:endParaRPr>
          </a:p>
          <a:p>
            <a:pPr marL="297814" marR="5080" indent="-285750" algn="just">
              <a:lnSpc>
                <a:spcPct val="103299"/>
              </a:lnSpc>
              <a:spcBef>
                <a:spcPts val="45"/>
              </a:spcBef>
              <a:buFont typeface="Arial" panose="020B0604020202020204" pitchFamily="34" charset="0"/>
              <a:buChar char="•"/>
            </a:pPr>
            <a:r>
              <a:rPr lang="es-ES" b="1" spc="55" dirty="0">
                <a:latin typeface="+mj-lt"/>
                <a:cs typeface="Times New Roman"/>
              </a:rPr>
              <a:t>Derecha</a:t>
            </a:r>
            <a:r>
              <a:rPr spc="55" dirty="0">
                <a:latin typeface="+mj-lt"/>
                <a:cs typeface="Times New Roman"/>
              </a:rPr>
              <a:t>:</a:t>
            </a:r>
            <a:r>
              <a:rPr dirty="0">
                <a:latin typeface="+mj-lt"/>
                <a:cs typeface="Cambria"/>
              </a:rPr>
              <a:t>se</a:t>
            </a:r>
            <a:r>
              <a:rPr lang="es-ES" dirty="0">
                <a:latin typeface="+mj-lt"/>
                <a:cs typeface="Cambria"/>
              </a:rPr>
              <a:t> presenta un </a:t>
            </a:r>
            <a:r>
              <a:rPr lang="es-ES" dirty="0" err="1">
                <a:latin typeface="+mj-lt"/>
                <a:cs typeface="Cambria"/>
              </a:rPr>
              <a:t>hiperplano</a:t>
            </a:r>
            <a:r>
              <a:rPr lang="es-ES" dirty="0">
                <a:latin typeface="+mj-lt"/>
                <a:cs typeface="Cambria"/>
              </a:rPr>
              <a:t> separador. Las regiones azul y rojo indican la regla de separación establecidas en base al </a:t>
            </a:r>
            <a:r>
              <a:rPr lang="es-ES" dirty="0" err="1">
                <a:latin typeface="+mj-lt"/>
                <a:cs typeface="Cambria"/>
              </a:rPr>
              <a:t>hiperplano</a:t>
            </a:r>
            <a:r>
              <a:rPr lang="es-ES" dirty="0">
                <a:latin typeface="+mj-lt"/>
                <a:cs typeface="Cambria"/>
              </a:rPr>
              <a:t>. Una observación del conjunto de test que caiga en la zona azul se asigna a la clase azul, y una observación de test que caiga en la región roja, se asigna a la clase roja.</a:t>
            </a:r>
            <a:endParaRPr dirty="0">
              <a:latin typeface="+mj-lt"/>
              <a:cs typeface="Cambria"/>
            </a:endParaRPr>
          </a:p>
        </p:txBody>
      </p:sp>
      <p:pic>
        <p:nvPicPr>
          <p:cNvPr id="28" name="Imagen 27"/>
          <p:cNvPicPr>
            <a:picLocks noChangeAspect="1"/>
          </p:cNvPicPr>
          <p:nvPr/>
        </p:nvPicPr>
        <p:blipFill rotWithShape="1">
          <a:blip r:embed="rId5"/>
          <a:srcRect l="38750" t="22222" r="22500" b="41111"/>
          <a:stretch/>
        </p:blipFill>
        <p:spPr>
          <a:xfrm>
            <a:off x="762000" y="362444"/>
            <a:ext cx="7620000" cy="4055806"/>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object 4"/>
          <p:cNvPicPr/>
          <p:nvPr/>
        </p:nvPicPr>
        <p:blipFill>
          <a:blip r:embed="rId2" cstate="print"/>
          <a:stretch>
            <a:fillRect/>
          </a:stretch>
        </p:blipFill>
        <p:spPr>
          <a:xfrm>
            <a:off x="9748893" y="1198105"/>
            <a:ext cx="176809" cy="5152157"/>
          </a:xfrm>
          <a:prstGeom prst="rect">
            <a:avLst/>
          </a:prstGeom>
        </p:spPr>
      </p:pic>
      <p:pic>
        <p:nvPicPr>
          <p:cNvPr id="15" name="object 15"/>
          <p:cNvPicPr/>
          <p:nvPr/>
        </p:nvPicPr>
        <p:blipFill>
          <a:blip r:embed="rId3" cstate="print"/>
          <a:stretch>
            <a:fillRect/>
          </a:stretch>
        </p:blipFill>
        <p:spPr>
          <a:xfrm>
            <a:off x="9434904" y="5853339"/>
            <a:ext cx="118888" cy="124993"/>
          </a:xfrm>
          <a:prstGeom prst="rect">
            <a:avLst/>
          </a:prstGeom>
        </p:spPr>
      </p:pic>
      <p:pic>
        <p:nvPicPr>
          <p:cNvPr id="16" name="object 16"/>
          <p:cNvPicPr/>
          <p:nvPr/>
        </p:nvPicPr>
        <p:blipFill>
          <a:blip r:embed="rId4" cstate="print"/>
          <a:stretch>
            <a:fillRect/>
          </a:stretch>
        </p:blipFill>
        <p:spPr>
          <a:xfrm>
            <a:off x="9434904" y="6030159"/>
            <a:ext cx="118888" cy="112798"/>
          </a:xfrm>
          <a:prstGeom prst="rect">
            <a:avLst/>
          </a:prstGeom>
        </p:spPr>
      </p:pic>
      <p:pic>
        <p:nvPicPr>
          <p:cNvPr id="28" name="Imagen 27"/>
          <p:cNvPicPr>
            <a:picLocks noChangeAspect="1"/>
          </p:cNvPicPr>
          <p:nvPr/>
        </p:nvPicPr>
        <p:blipFill rotWithShape="1">
          <a:blip r:embed="rId5"/>
          <a:srcRect l="29376" t="16666" r="16249" b="13333"/>
          <a:stretch/>
        </p:blipFill>
        <p:spPr>
          <a:xfrm>
            <a:off x="609600" y="736600"/>
            <a:ext cx="8229600" cy="5959365"/>
          </a:xfrm>
          <a:prstGeom prst="rect">
            <a:avLst/>
          </a:prstGeom>
        </p:spPr>
      </p:pic>
    </p:spTree>
    <p:extLst>
      <p:ext uri="{BB962C8B-B14F-4D97-AF65-F5344CB8AC3E}">
        <p14:creationId xmlns:p14="http://schemas.microsoft.com/office/powerpoint/2010/main" val="12475310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bject 4"/>
          <p:cNvPicPr/>
          <p:nvPr/>
        </p:nvPicPr>
        <p:blipFill>
          <a:blip r:embed="rId2" cstate="print"/>
          <a:stretch>
            <a:fillRect/>
          </a:stretch>
        </p:blipFill>
        <p:spPr>
          <a:xfrm>
            <a:off x="11557991" y="1198105"/>
            <a:ext cx="176809" cy="5152157"/>
          </a:xfrm>
          <a:prstGeom prst="rect">
            <a:avLst/>
          </a:prstGeom>
        </p:spPr>
      </p:pic>
      <p:grpSp>
        <p:nvGrpSpPr>
          <p:cNvPr id="2" name="Grupo 1"/>
          <p:cNvGrpSpPr/>
          <p:nvPr/>
        </p:nvGrpSpPr>
        <p:grpSpPr>
          <a:xfrm>
            <a:off x="11311112" y="5853339"/>
            <a:ext cx="118888" cy="289618"/>
            <a:chOff x="9434904" y="5853339"/>
            <a:chExt cx="118888" cy="289618"/>
          </a:xfrm>
        </p:grpSpPr>
        <p:pic>
          <p:nvPicPr>
            <p:cNvPr id="15" name="object 15"/>
            <p:cNvPicPr/>
            <p:nvPr/>
          </p:nvPicPr>
          <p:blipFill>
            <a:blip r:embed="rId3" cstate="print"/>
            <a:stretch>
              <a:fillRect/>
            </a:stretch>
          </p:blipFill>
          <p:spPr>
            <a:xfrm>
              <a:off x="9434904" y="5853339"/>
              <a:ext cx="118888" cy="124993"/>
            </a:xfrm>
            <a:prstGeom prst="rect">
              <a:avLst/>
            </a:prstGeom>
          </p:spPr>
        </p:pic>
        <p:pic>
          <p:nvPicPr>
            <p:cNvPr id="16" name="object 16"/>
            <p:cNvPicPr/>
            <p:nvPr/>
          </p:nvPicPr>
          <p:blipFill>
            <a:blip r:embed="rId4" cstate="print"/>
            <a:stretch>
              <a:fillRect/>
            </a:stretch>
          </p:blipFill>
          <p:spPr>
            <a:xfrm>
              <a:off x="9434904" y="6030159"/>
              <a:ext cx="118888" cy="112798"/>
            </a:xfrm>
            <a:prstGeom prst="rect">
              <a:avLst/>
            </a:prstGeom>
          </p:spPr>
        </p:pic>
      </p:grpSp>
      <p:sp>
        <p:nvSpPr>
          <p:cNvPr id="3" name="CuadroTexto 2"/>
          <p:cNvSpPr txBox="1"/>
          <p:nvPr/>
        </p:nvSpPr>
        <p:spPr>
          <a:xfrm>
            <a:off x="457200" y="127000"/>
            <a:ext cx="4057521" cy="646331"/>
          </a:xfrm>
          <a:prstGeom prst="rect">
            <a:avLst/>
          </a:prstGeom>
          <a:noFill/>
        </p:spPr>
        <p:txBody>
          <a:bodyPr wrap="none" rtlCol="0">
            <a:spAutoFit/>
          </a:bodyPr>
          <a:lstStyle/>
          <a:p>
            <a:r>
              <a:rPr lang="es-ES" sz="3600" b="1" dirty="0">
                <a:solidFill>
                  <a:schemeClr val="tx2">
                    <a:lumMod val="60000"/>
                    <a:lumOff val="40000"/>
                  </a:schemeClr>
                </a:solidFill>
                <a:latin typeface="+mj-lt"/>
              </a:rPr>
              <a:t>SVM (ojo espóiler…)</a:t>
            </a:r>
            <a:endParaRPr lang="es-ES" b="1" dirty="0">
              <a:solidFill>
                <a:schemeClr val="tx2">
                  <a:lumMod val="60000"/>
                  <a:lumOff val="40000"/>
                </a:schemeClr>
              </a:solidFill>
              <a:latin typeface="+mj-lt"/>
            </a:endParaRPr>
          </a:p>
        </p:txBody>
      </p:sp>
      <p:sp>
        <p:nvSpPr>
          <p:cNvPr id="5" name="CuadroTexto 4"/>
          <p:cNvSpPr txBox="1"/>
          <p:nvPr/>
        </p:nvSpPr>
        <p:spPr>
          <a:xfrm>
            <a:off x="331587" y="773331"/>
            <a:ext cx="11006312" cy="6924973"/>
          </a:xfrm>
          <a:prstGeom prst="rect">
            <a:avLst/>
          </a:prstGeom>
          <a:noFill/>
        </p:spPr>
        <p:txBody>
          <a:bodyPr wrap="square" rtlCol="0">
            <a:spAutoFit/>
          </a:bodyPr>
          <a:lstStyle/>
          <a:p>
            <a:r>
              <a:rPr lang="es-ES" sz="2400" dirty="0"/>
              <a:t>Las máquinas de vector soporte (SVM, por sus siglas en inglés, </a:t>
            </a:r>
            <a:r>
              <a:rPr lang="es-ES" sz="2400" dirty="0" err="1"/>
              <a:t>Support</a:t>
            </a:r>
            <a:r>
              <a:rPr lang="es-ES" sz="2400" dirty="0"/>
              <a:t> Vector Machines) son un tipo de modelo de aprendizaje automático utilizado tanto para clasificación como para regresión. </a:t>
            </a:r>
          </a:p>
          <a:p>
            <a:endParaRPr lang="es-ES" sz="2400" b="1" dirty="0"/>
          </a:p>
          <a:p>
            <a:pPr marL="342900" indent="-342900">
              <a:buFont typeface="+mj-lt"/>
              <a:buAutoNum type="arabicPeriod"/>
            </a:pPr>
            <a:r>
              <a:rPr lang="es-ES" sz="2400" b="1" dirty="0"/>
              <a:t>Idea Intuitiva</a:t>
            </a:r>
          </a:p>
          <a:p>
            <a:pPr marL="342900" lvl="2" indent="-342900">
              <a:buFont typeface="Arial" panose="020B0604020202020204" pitchFamily="34" charset="0"/>
              <a:buChar char="•"/>
            </a:pPr>
            <a:r>
              <a:rPr lang="es-ES" sz="2400" u="sng" dirty="0"/>
              <a:t>Objetivo</a:t>
            </a:r>
            <a:r>
              <a:rPr lang="es-ES" sz="2400" dirty="0"/>
              <a:t>: SVM busca encontrar un "</a:t>
            </a:r>
            <a:r>
              <a:rPr lang="es-ES" sz="2400" dirty="0" err="1"/>
              <a:t>hiperplano</a:t>
            </a:r>
            <a:r>
              <a:rPr lang="es-ES" sz="2400" dirty="0"/>
              <a:t>" óptimo que pueda separar eficazmente las diferentes clases en un conjunto de datos.</a:t>
            </a:r>
          </a:p>
          <a:p>
            <a:pPr marL="342900" lvl="2" indent="-342900">
              <a:buFont typeface="Arial" panose="020B0604020202020204" pitchFamily="34" charset="0"/>
              <a:buChar char="•"/>
            </a:pPr>
            <a:r>
              <a:rPr lang="es-ES" sz="2400" u="sng" dirty="0" err="1"/>
              <a:t>Hiperplano</a:t>
            </a:r>
            <a:r>
              <a:rPr lang="es-ES" sz="2400" dirty="0"/>
              <a:t>: un </a:t>
            </a:r>
            <a:r>
              <a:rPr lang="es-ES" sz="2400" dirty="0" err="1"/>
              <a:t>hiperplano</a:t>
            </a:r>
            <a:r>
              <a:rPr lang="es-ES" sz="2400" dirty="0"/>
              <a:t> es un límite de decisión que divide un espacio en dos regiones, una para cada clase.</a:t>
            </a:r>
          </a:p>
          <a:p>
            <a:pPr marL="342900" indent="-342900">
              <a:buFont typeface="+mj-lt"/>
              <a:buAutoNum type="arabicPeriod"/>
            </a:pPr>
            <a:endParaRPr lang="es-ES" sz="2400" dirty="0"/>
          </a:p>
          <a:p>
            <a:pPr marL="342900" indent="-342900">
              <a:buFont typeface="+mj-lt"/>
              <a:buAutoNum type="arabicPeriod"/>
            </a:pPr>
            <a:r>
              <a:rPr lang="es-ES" sz="2400" b="1" dirty="0"/>
              <a:t>Concepto de “Vectores de Soporte”</a:t>
            </a:r>
          </a:p>
          <a:p>
            <a:pPr marL="342900" indent="-342900">
              <a:buFont typeface="Arial" panose="020B0604020202020204" pitchFamily="34" charset="0"/>
              <a:buChar char="•"/>
            </a:pPr>
            <a:r>
              <a:rPr lang="es-ES" sz="2400" u="sng" dirty="0"/>
              <a:t>Vectores de Soporte</a:t>
            </a:r>
            <a:r>
              <a:rPr lang="es-ES" sz="2400" dirty="0"/>
              <a:t>: son </a:t>
            </a:r>
            <a:r>
              <a:rPr lang="es-ES" sz="2400" u="sng" dirty="0"/>
              <a:t>puntos de datos críticos</a:t>
            </a:r>
            <a:r>
              <a:rPr lang="es-ES" sz="2400" dirty="0"/>
              <a:t> que aparecen más cercanos al </a:t>
            </a:r>
            <a:r>
              <a:rPr lang="es-ES" sz="2400" dirty="0" err="1"/>
              <a:t>hiperplano</a:t>
            </a:r>
            <a:r>
              <a:rPr lang="es-ES" sz="2400" dirty="0"/>
              <a:t> de decisión. Son fundamentales para la construcción del modelo.</a:t>
            </a:r>
          </a:p>
          <a:p>
            <a:pPr marL="342900" indent="-342900">
              <a:buFont typeface="Arial" panose="020B0604020202020204" pitchFamily="34" charset="0"/>
              <a:buChar char="•"/>
            </a:pPr>
            <a:r>
              <a:rPr lang="es-ES" sz="2400" u="sng" dirty="0"/>
              <a:t>Margen</a:t>
            </a:r>
            <a:r>
              <a:rPr lang="es-ES" sz="2400" dirty="0"/>
              <a:t>: el margen es la distancia entre el </a:t>
            </a:r>
            <a:r>
              <a:rPr lang="es-ES" sz="2400" dirty="0" err="1"/>
              <a:t>hiperplano</a:t>
            </a:r>
            <a:r>
              <a:rPr lang="es-ES" sz="2400" dirty="0"/>
              <a:t> y los vectores de soporte. SVM busca </a:t>
            </a:r>
            <a:r>
              <a:rPr lang="es-ES" sz="2400" u="sng" dirty="0"/>
              <a:t>maximizar este margen</a:t>
            </a:r>
            <a:r>
              <a:rPr lang="es-ES" sz="2400" dirty="0"/>
              <a:t> para mejorar la capacidad de </a:t>
            </a:r>
            <a:r>
              <a:rPr lang="es-ES" sz="2400" u="sng" dirty="0"/>
              <a:t>generalización</a:t>
            </a:r>
            <a:r>
              <a:rPr lang="es-ES" sz="2400" dirty="0"/>
              <a:t> del modelo.</a:t>
            </a:r>
          </a:p>
          <a:p>
            <a:endParaRPr lang="es-ES" dirty="0"/>
          </a:p>
          <a:p>
            <a:endParaRPr lang="es-ES" dirty="0"/>
          </a:p>
        </p:txBody>
      </p:sp>
    </p:spTree>
    <p:extLst>
      <p:ext uri="{BB962C8B-B14F-4D97-AF65-F5344CB8AC3E}">
        <p14:creationId xmlns:p14="http://schemas.microsoft.com/office/powerpoint/2010/main" val="26522164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219200" y="1041400"/>
            <a:ext cx="7242391" cy="567282"/>
          </a:xfrm>
          <a:prstGeom prst="rect">
            <a:avLst/>
          </a:prstGeom>
        </p:spPr>
        <p:txBody>
          <a:bodyPr vert="horz" wrap="square" lIns="0" tIns="12711" rIns="0" bIns="0" rtlCol="0">
            <a:spAutoFit/>
          </a:bodyPr>
          <a:lstStyle/>
          <a:p>
            <a:pPr marL="12710">
              <a:spcBef>
                <a:spcPts val="100"/>
              </a:spcBef>
            </a:pPr>
            <a:r>
              <a:rPr lang="es-ES" sz="3603" b="1" spc="-5" dirty="0">
                <a:solidFill>
                  <a:srgbClr val="538DD3"/>
                </a:solidFill>
              </a:rPr>
              <a:t>1. </a:t>
            </a:r>
            <a:r>
              <a:rPr sz="3603" b="1" spc="-5" dirty="0" err="1">
                <a:solidFill>
                  <a:srgbClr val="538DD3"/>
                </a:solidFill>
              </a:rPr>
              <a:t>Introducc</a:t>
            </a:r>
            <a:r>
              <a:rPr sz="3603" b="1" spc="-15" dirty="0" err="1">
                <a:solidFill>
                  <a:srgbClr val="538DD3"/>
                </a:solidFill>
              </a:rPr>
              <a:t>i</a:t>
            </a:r>
            <a:r>
              <a:rPr sz="3603" b="1" dirty="0" err="1">
                <a:solidFill>
                  <a:srgbClr val="538DD3"/>
                </a:solidFill>
              </a:rPr>
              <a:t>ón</a:t>
            </a:r>
            <a:r>
              <a:rPr lang="es-ES" sz="3603" b="1" dirty="0">
                <a:solidFill>
                  <a:srgbClr val="538DD3"/>
                </a:solidFill>
              </a:rPr>
              <a:t> al Machine </a:t>
            </a:r>
            <a:r>
              <a:rPr lang="es-ES" sz="3603" b="1" dirty="0" err="1">
                <a:solidFill>
                  <a:srgbClr val="538DD3"/>
                </a:solidFill>
              </a:rPr>
              <a:t>Learning</a:t>
            </a:r>
            <a:endParaRPr sz="3603" dirty="0"/>
          </a:p>
        </p:txBody>
      </p:sp>
      <p:sp>
        <p:nvSpPr>
          <p:cNvPr id="3" name="Rectángulo 2"/>
          <p:cNvSpPr/>
          <p:nvPr/>
        </p:nvSpPr>
        <p:spPr>
          <a:xfrm>
            <a:off x="1219200" y="2641600"/>
            <a:ext cx="8637803" cy="923330"/>
          </a:xfrm>
          <a:prstGeom prst="rect">
            <a:avLst/>
          </a:prstGeom>
        </p:spPr>
        <p:txBody>
          <a:bodyPr wrap="square">
            <a:spAutoFit/>
          </a:bodyPr>
          <a:lstStyle/>
          <a:p>
            <a:pPr>
              <a:lnSpc>
                <a:spcPct val="150000"/>
              </a:lnSpc>
            </a:pPr>
            <a:r>
              <a:rPr lang="es-ES" dirty="0">
                <a:solidFill>
                  <a:srgbClr val="374151"/>
                </a:solidFill>
                <a:latin typeface="+mj-lt"/>
              </a:rPr>
              <a:t>En esta sección se recuerdan algunos conceptos básicos sobre Machine </a:t>
            </a:r>
            <a:r>
              <a:rPr lang="es-ES" dirty="0" err="1">
                <a:solidFill>
                  <a:srgbClr val="374151"/>
                </a:solidFill>
                <a:latin typeface="+mj-lt"/>
              </a:rPr>
              <a:t>Learning</a:t>
            </a:r>
            <a:endParaRPr lang="es-ES" dirty="0">
              <a:solidFill>
                <a:srgbClr val="374151"/>
              </a:solidFill>
              <a:latin typeface="+mj-lt"/>
            </a:endParaRPr>
          </a:p>
          <a:p>
            <a:pPr marL="285979" indent="-285979">
              <a:lnSpc>
                <a:spcPct val="150000"/>
              </a:lnSpc>
              <a:buFont typeface="Arial" panose="020B0604020202020204" pitchFamily="34" charset="0"/>
              <a:buChar char="•"/>
            </a:pPr>
            <a:endParaRPr lang="es-ES" dirty="0">
              <a:solidFill>
                <a:srgbClr val="374151"/>
              </a:solidFill>
              <a:latin typeface="+mj-lt"/>
            </a:endParaRPr>
          </a:p>
        </p:txBody>
      </p:sp>
    </p:spTree>
    <p:extLst>
      <p:ext uri="{BB962C8B-B14F-4D97-AF65-F5344CB8AC3E}">
        <p14:creationId xmlns:p14="http://schemas.microsoft.com/office/powerpoint/2010/main" val="24317498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bject 4"/>
          <p:cNvPicPr/>
          <p:nvPr/>
        </p:nvPicPr>
        <p:blipFill>
          <a:blip r:embed="rId2" cstate="print"/>
          <a:stretch>
            <a:fillRect/>
          </a:stretch>
        </p:blipFill>
        <p:spPr>
          <a:xfrm>
            <a:off x="9748893" y="1198105"/>
            <a:ext cx="176809" cy="5152157"/>
          </a:xfrm>
          <a:prstGeom prst="rect">
            <a:avLst/>
          </a:prstGeom>
        </p:spPr>
      </p:pic>
      <p:pic>
        <p:nvPicPr>
          <p:cNvPr id="15" name="object 15"/>
          <p:cNvPicPr/>
          <p:nvPr/>
        </p:nvPicPr>
        <p:blipFill>
          <a:blip r:embed="rId3" cstate="print"/>
          <a:stretch>
            <a:fillRect/>
          </a:stretch>
        </p:blipFill>
        <p:spPr>
          <a:xfrm>
            <a:off x="9434904" y="5853339"/>
            <a:ext cx="118888" cy="124993"/>
          </a:xfrm>
          <a:prstGeom prst="rect">
            <a:avLst/>
          </a:prstGeom>
        </p:spPr>
      </p:pic>
      <p:pic>
        <p:nvPicPr>
          <p:cNvPr id="16" name="object 16"/>
          <p:cNvPicPr/>
          <p:nvPr/>
        </p:nvPicPr>
        <p:blipFill>
          <a:blip r:embed="rId4" cstate="print"/>
          <a:stretch>
            <a:fillRect/>
          </a:stretch>
        </p:blipFill>
        <p:spPr>
          <a:xfrm>
            <a:off x="9434904" y="6030159"/>
            <a:ext cx="118888" cy="112798"/>
          </a:xfrm>
          <a:prstGeom prst="rect">
            <a:avLst/>
          </a:prstGeom>
        </p:spPr>
      </p:pic>
      <p:sp>
        <p:nvSpPr>
          <p:cNvPr id="3" name="CuadroTexto 2"/>
          <p:cNvSpPr txBox="1"/>
          <p:nvPr/>
        </p:nvSpPr>
        <p:spPr>
          <a:xfrm>
            <a:off x="609600" y="508000"/>
            <a:ext cx="1079142" cy="646331"/>
          </a:xfrm>
          <a:prstGeom prst="rect">
            <a:avLst/>
          </a:prstGeom>
          <a:noFill/>
        </p:spPr>
        <p:txBody>
          <a:bodyPr wrap="none" rtlCol="0">
            <a:spAutoFit/>
          </a:bodyPr>
          <a:lstStyle/>
          <a:p>
            <a:r>
              <a:rPr lang="es-ES" sz="3600" b="1" dirty="0">
                <a:solidFill>
                  <a:schemeClr val="tx2">
                    <a:lumMod val="60000"/>
                    <a:lumOff val="40000"/>
                  </a:schemeClr>
                </a:solidFill>
                <a:latin typeface="+mj-lt"/>
              </a:rPr>
              <a:t>SVM</a:t>
            </a:r>
            <a:endParaRPr lang="es-ES" b="1" dirty="0">
              <a:solidFill>
                <a:schemeClr val="tx2">
                  <a:lumMod val="60000"/>
                  <a:lumOff val="40000"/>
                </a:schemeClr>
              </a:solidFill>
              <a:latin typeface="+mj-lt"/>
            </a:endParaRPr>
          </a:p>
        </p:txBody>
      </p:sp>
      <p:sp>
        <p:nvSpPr>
          <p:cNvPr id="5" name="CuadroTexto 4"/>
          <p:cNvSpPr txBox="1"/>
          <p:nvPr/>
        </p:nvSpPr>
        <p:spPr>
          <a:xfrm>
            <a:off x="304800" y="1198105"/>
            <a:ext cx="9248992" cy="4524315"/>
          </a:xfrm>
          <a:prstGeom prst="rect">
            <a:avLst/>
          </a:prstGeom>
          <a:noFill/>
        </p:spPr>
        <p:txBody>
          <a:bodyPr wrap="square" rtlCol="0">
            <a:spAutoFit/>
          </a:bodyPr>
          <a:lstStyle/>
          <a:p>
            <a:r>
              <a:rPr lang="es-ES" b="1" dirty="0"/>
              <a:t>3. </a:t>
            </a:r>
            <a:r>
              <a:rPr lang="es-ES" b="1" dirty="0" err="1"/>
              <a:t>Kernel</a:t>
            </a:r>
            <a:r>
              <a:rPr lang="es-ES" b="1" dirty="0"/>
              <a:t> </a:t>
            </a:r>
            <a:r>
              <a:rPr lang="es-ES" b="1" dirty="0" err="1"/>
              <a:t>Trick</a:t>
            </a:r>
            <a:r>
              <a:rPr lang="es-ES" b="1" dirty="0"/>
              <a:t> (Truco del </a:t>
            </a:r>
            <a:r>
              <a:rPr lang="es-ES" b="1" dirty="0" err="1"/>
              <a:t>Kernel</a:t>
            </a:r>
            <a:r>
              <a:rPr lang="es-ES" b="1" dirty="0"/>
              <a:t>): </a:t>
            </a:r>
            <a:r>
              <a:rPr lang="es-ES" u="sng" dirty="0"/>
              <a:t>Lineal</a:t>
            </a:r>
            <a:r>
              <a:rPr lang="es-ES" dirty="0"/>
              <a:t> vs. </a:t>
            </a:r>
            <a:r>
              <a:rPr lang="es-ES" u="sng" dirty="0"/>
              <a:t>No Lineal</a:t>
            </a:r>
            <a:r>
              <a:rPr lang="es-ES" dirty="0"/>
              <a:t>: SVM puede utilizar </a:t>
            </a:r>
            <a:r>
              <a:rPr lang="es-ES" dirty="0" err="1"/>
              <a:t>kernels</a:t>
            </a:r>
            <a:r>
              <a:rPr lang="es-ES" dirty="0"/>
              <a:t> para </a:t>
            </a:r>
            <a:r>
              <a:rPr lang="es-ES" u="sng" dirty="0"/>
              <a:t>transformar</a:t>
            </a:r>
            <a:r>
              <a:rPr lang="es-ES" dirty="0"/>
              <a:t> el espacio de </a:t>
            </a:r>
            <a:r>
              <a:rPr lang="es-ES" u="sng" dirty="0"/>
              <a:t>características</a:t>
            </a:r>
            <a:r>
              <a:rPr lang="es-ES" dirty="0"/>
              <a:t> y manejar </a:t>
            </a:r>
            <a:r>
              <a:rPr lang="es-ES" u="sng" dirty="0"/>
              <a:t>datos no lineales</a:t>
            </a:r>
            <a:r>
              <a:rPr lang="es-ES" dirty="0"/>
              <a:t>. El </a:t>
            </a:r>
            <a:r>
              <a:rPr lang="es-ES" dirty="0" err="1"/>
              <a:t>kernel</a:t>
            </a:r>
            <a:r>
              <a:rPr lang="es-ES" dirty="0"/>
              <a:t> permite que SVM funcione eficientemente en conjuntos de datos que no son linealmente separables en el espacio original.</a:t>
            </a:r>
          </a:p>
          <a:p>
            <a:endParaRPr lang="es-ES" dirty="0"/>
          </a:p>
          <a:p>
            <a:r>
              <a:rPr lang="es-ES" b="1" dirty="0"/>
              <a:t>4. Problema de Optimización: </a:t>
            </a:r>
            <a:r>
              <a:rPr lang="es-ES" dirty="0"/>
              <a:t>SVM formula el problema de encontrar el </a:t>
            </a:r>
            <a:r>
              <a:rPr lang="es-ES" u="sng" dirty="0" err="1"/>
              <a:t>hiperplano</a:t>
            </a:r>
            <a:r>
              <a:rPr lang="es-ES" u="sng" dirty="0"/>
              <a:t> óptimo </a:t>
            </a:r>
            <a:r>
              <a:rPr lang="es-ES" dirty="0"/>
              <a:t>como un problema de </a:t>
            </a:r>
            <a:r>
              <a:rPr lang="es-ES" u="sng" dirty="0"/>
              <a:t>optimización</a:t>
            </a:r>
            <a:r>
              <a:rPr lang="es-ES" dirty="0"/>
              <a:t>. El objetivo es </a:t>
            </a:r>
            <a:r>
              <a:rPr lang="es-ES" u="sng" dirty="0"/>
              <a:t>maximizar el margen</a:t>
            </a:r>
            <a:r>
              <a:rPr lang="es-ES" dirty="0"/>
              <a:t> y, al mismo tiempo, minimizar el </a:t>
            </a:r>
            <a:r>
              <a:rPr lang="es-ES" u="sng" dirty="0"/>
              <a:t>error de clasificación</a:t>
            </a:r>
            <a:r>
              <a:rPr lang="es-ES" dirty="0"/>
              <a:t>.</a:t>
            </a:r>
          </a:p>
          <a:p>
            <a:endParaRPr lang="es-ES" dirty="0"/>
          </a:p>
          <a:p>
            <a:r>
              <a:rPr lang="es-ES" b="1" dirty="0"/>
              <a:t>5. Caso de Uso</a:t>
            </a:r>
            <a:r>
              <a:rPr lang="es-ES" dirty="0"/>
              <a:t>: </a:t>
            </a:r>
          </a:p>
          <a:p>
            <a:pPr marL="285750" indent="-285750">
              <a:buFont typeface="Arial" panose="020B0604020202020204" pitchFamily="34" charset="0"/>
              <a:buChar char="•"/>
            </a:pPr>
            <a:r>
              <a:rPr lang="es-ES" dirty="0"/>
              <a:t>SVM es eficaz para problemas de </a:t>
            </a:r>
            <a:r>
              <a:rPr lang="es-ES" u="sng" dirty="0"/>
              <a:t>clasificación binaria</a:t>
            </a:r>
            <a:r>
              <a:rPr lang="es-ES" dirty="0"/>
              <a:t>, donde el objetivo es asignar instancias a una de las dos clases.</a:t>
            </a:r>
          </a:p>
          <a:p>
            <a:pPr marL="285750" indent="-285750">
              <a:buFont typeface="Arial" panose="020B0604020202020204" pitchFamily="34" charset="0"/>
              <a:buChar char="•"/>
            </a:pPr>
            <a:r>
              <a:rPr lang="es-ES" dirty="0"/>
              <a:t>Regresión (SVR): SVM también se puede utilizar para regresión, donde el objetivo es predecir valores numéricos en lugar de clasificar categorías.</a:t>
            </a:r>
          </a:p>
          <a:p>
            <a:endParaRPr lang="es-ES" dirty="0"/>
          </a:p>
          <a:p>
            <a:endParaRPr lang="es-ES" dirty="0"/>
          </a:p>
        </p:txBody>
      </p:sp>
    </p:spTree>
    <p:extLst>
      <p:ext uri="{BB962C8B-B14F-4D97-AF65-F5344CB8AC3E}">
        <p14:creationId xmlns:p14="http://schemas.microsoft.com/office/powerpoint/2010/main" val="33130695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51F5B6-187C-4AED-76EE-9A3A2E94908E}"/>
            </a:ext>
          </a:extLst>
        </p:cNvPr>
        <p:cNvGrpSpPr/>
        <p:nvPr/>
      </p:nvGrpSpPr>
      <p:grpSpPr>
        <a:xfrm>
          <a:off x="0" y="0"/>
          <a:ext cx="0" cy="0"/>
          <a:chOff x="0" y="0"/>
          <a:chExt cx="0" cy="0"/>
        </a:xfrm>
      </p:grpSpPr>
      <p:pic>
        <p:nvPicPr>
          <p:cNvPr id="4" name="object 4">
            <a:extLst>
              <a:ext uri="{FF2B5EF4-FFF2-40B4-BE49-F238E27FC236}">
                <a16:creationId xmlns:a16="http://schemas.microsoft.com/office/drawing/2014/main" id="{7727314B-C211-FACA-D99A-B5EA329022B4}"/>
              </a:ext>
            </a:extLst>
          </p:cNvPr>
          <p:cNvPicPr/>
          <p:nvPr/>
        </p:nvPicPr>
        <p:blipFill>
          <a:blip r:embed="rId2" cstate="print"/>
          <a:stretch>
            <a:fillRect/>
          </a:stretch>
        </p:blipFill>
        <p:spPr>
          <a:xfrm>
            <a:off x="9748893" y="1198105"/>
            <a:ext cx="176809" cy="5152157"/>
          </a:xfrm>
          <a:prstGeom prst="rect">
            <a:avLst/>
          </a:prstGeom>
        </p:spPr>
      </p:pic>
      <p:pic>
        <p:nvPicPr>
          <p:cNvPr id="15" name="object 15">
            <a:extLst>
              <a:ext uri="{FF2B5EF4-FFF2-40B4-BE49-F238E27FC236}">
                <a16:creationId xmlns:a16="http://schemas.microsoft.com/office/drawing/2014/main" id="{9D32BD09-B8B6-A3B5-F9C4-7BC255F699CB}"/>
              </a:ext>
            </a:extLst>
          </p:cNvPr>
          <p:cNvPicPr/>
          <p:nvPr/>
        </p:nvPicPr>
        <p:blipFill>
          <a:blip r:embed="rId3" cstate="print"/>
          <a:stretch>
            <a:fillRect/>
          </a:stretch>
        </p:blipFill>
        <p:spPr>
          <a:xfrm>
            <a:off x="9434904" y="5853339"/>
            <a:ext cx="118888" cy="124993"/>
          </a:xfrm>
          <a:prstGeom prst="rect">
            <a:avLst/>
          </a:prstGeom>
        </p:spPr>
      </p:pic>
      <p:pic>
        <p:nvPicPr>
          <p:cNvPr id="16" name="object 16">
            <a:extLst>
              <a:ext uri="{FF2B5EF4-FFF2-40B4-BE49-F238E27FC236}">
                <a16:creationId xmlns:a16="http://schemas.microsoft.com/office/drawing/2014/main" id="{64AA6B4A-7D6B-B3A6-F4C6-2F5EE9D64492}"/>
              </a:ext>
            </a:extLst>
          </p:cNvPr>
          <p:cNvPicPr/>
          <p:nvPr/>
        </p:nvPicPr>
        <p:blipFill>
          <a:blip r:embed="rId4" cstate="print"/>
          <a:stretch>
            <a:fillRect/>
          </a:stretch>
        </p:blipFill>
        <p:spPr>
          <a:xfrm>
            <a:off x="9434904" y="6030159"/>
            <a:ext cx="118888" cy="112798"/>
          </a:xfrm>
          <a:prstGeom prst="rect">
            <a:avLst/>
          </a:prstGeom>
        </p:spPr>
      </p:pic>
      <p:pic>
        <p:nvPicPr>
          <p:cNvPr id="28" name="Imagen 27">
            <a:extLst>
              <a:ext uri="{FF2B5EF4-FFF2-40B4-BE49-F238E27FC236}">
                <a16:creationId xmlns:a16="http://schemas.microsoft.com/office/drawing/2014/main" id="{FFCB6C18-F3CA-B7EC-9447-7134F2B1E29F}"/>
              </a:ext>
            </a:extLst>
          </p:cNvPr>
          <p:cNvPicPr>
            <a:picLocks noChangeAspect="1"/>
          </p:cNvPicPr>
          <p:nvPr/>
        </p:nvPicPr>
        <p:blipFill rotWithShape="1">
          <a:blip r:embed="rId5"/>
          <a:srcRect l="29376" t="16666" r="16249" b="13333"/>
          <a:stretch/>
        </p:blipFill>
        <p:spPr>
          <a:xfrm>
            <a:off x="609600" y="736600"/>
            <a:ext cx="8229600" cy="5959365"/>
          </a:xfrm>
          <a:prstGeom prst="rect">
            <a:avLst/>
          </a:prstGeom>
        </p:spPr>
      </p:pic>
    </p:spTree>
    <p:extLst>
      <p:ext uri="{BB962C8B-B14F-4D97-AF65-F5344CB8AC3E}">
        <p14:creationId xmlns:p14="http://schemas.microsoft.com/office/powerpoint/2010/main" val="9291167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bject 4"/>
          <p:cNvPicPr/>
          <p:nvPr/>
        </p:nvPicPr>
        <p:blipFill>
          <a:blip r:embed="rId2" cstate="print"/>
          <a:stretch>
            <a:fillRect/>
          </a:stretch>
        </p:blipFill>
        <p:spPr>
          <a:xfrm>
            <a:off x="9748893" y="1198105"/>
            <a:ext cx="176809" cy="5152157"/>
          </a:xfrm>
          <a:prstGeom prst="rect">
            <a:avLst/>
          </a:prstGeom>
        </p:spPr>
      </p:pic>
      <p:pic>
        <p:nvPicPr>
          <p:cNvPr id="15" name="object 15"/>
          <p:cNvPicPr/>
          <p:nvPr/>
        </p:nvPicPr>
        <p:blipFill>
          <a:blip r:embed="rId3" cstate="print"/>
          <a:stretch>
            <a:fillRect/>
          </a:stretch>
        </p:blipFill>
        <p:spPr>
          <a:xfrm>
            <a:off x="9434904" y="5853339"/>
            <a:ext cx="118888" cy="124993"/>
          </a:xfrm>
          <a:prstGeom prst="rect">
            <a:avLst/>
          </a:prstGeom>
        </p:spPr>
      </p:pic>
      <p:pic>
        <p:nvPicPr>
          <p:cNvPr id="16" name="object 16"/>
          <p:cNvPicPr/>
          <p:nvPr/>
        </p:nvPicPr>
        <p:blipFill>
          <a:blip r:embed="rId4" cstate="print"/>
          <a:stretch>
            <a:fillRect/>
          </a:stretch>
        </p:blipFill>
        <p:spPr>
          <a:xfrm>
            <a:off x="9434904" y="6030159"/>
            <a:ext cx="118888" cy="112798"/>
          </a:xfrm>
          <a:prstGeom prst="rect">
            <a:avLst/>
          </a:prstGeom>
        </p:spPr>
      </p:pic>
      <p:pic>
        <p:nvPicPr>
          <p:cNvPr id="2" name="Imagen 1"/>
          <p:cNvPicPr>
            <a:picLocks noChangeAspect="1"/>
          </p:cNvPicPr>
          <p:nvPr/>
        </p:nvPicPr>
        <p:blipFill rotWithShape="1">
          <a:blip r:embed="rId5"/>
          <a:srcRect l="36250" t="20000" r="15625" b="25555"/>
          <a:stretch/>
        </p:blipFill>
        <p:spPr>
          <a:xfrm>
            <a:off x="863841" y="1027362"/>
            <a:ext cx="8375962" cy="5330157"/>
          </a:xfrm>
          <a:prstGeom prst="rect">
            <a:avLst/>
          </a:prstGeom>
        </p:spPr>
      </p:pic>
    </p:spTree>
    <p:extLst>
      <p:ext uri="{BB962C8B-B14F-4D97-AF65-F5344CB8AC3E}">
        <p14:creationId xmlns:p14="http://schemas.microsoft.com/office/powerpoint/2010/main" val="890297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bject 4"/>
          <p:cNvPicPr/>
          <p:nvPr/>
        </p:nvPicPr>
        <p:blipFill>
          <a:blip r:embed="rId2" cstate="print"/>
          <a:stretch>
            <a:fillRect/>
          </a:stretch>
        </p:blipFill>
        <p:spPr>
          <a:xfrm>
            <a:off x="9748893" y="1198105"/>
            <a:ext cx="176809" cy="5152157"/>
          </a:xfrm>
          <a:prstGeom prst="rect">
            <a:avLst/>
          </a:prstGeom>
        </p:spPr>
      </p:pic>
      <p:pic>
        <p:nvPicPr>
          <p:cNvPr id="15" name="object 15"/>
          <p:cNvPicPr/>
          <p:nvPr/>
        </p:nvPicPr>
        <p:blipFill>
          <a:blip r:embed="rId3" cstate="print"/>
          <a:stretch>
            <a:fillRect/>
          </a:stretch>
        </p:blipFill>
        <p:spPr>
          <a:xfrm>
            <a:off x="9434904" y="5853339"/>
            <a:ext cx="118888" cy="124993"/>
          </a:xfrm>
          <a:prstGeom prst="rect">
            <a:avLst/>
          </a:prstGeom>
        </p:spPr>
      </p:pic>
      <p:pic>
        <p:nvPicPr>
          <p:cNvPr id="16" name="object 16"/>
          <p:cNvPicPr/>
          <p:nvPr/>
        </p:nvPicPr>
        <p:blipFill>
          <a:blip r:embed="rId4" cstate="print"/>
          <a:stretch>
            <a:fillRect/>
          </a:stretch>
        </p:blipFill>
        <p:spPr>
          <a:xfrm>
            <a:off x="9434904" y="6030159"/>
            <a:ext cx="118888" cy="112798"/>
          </a:xfrm>
          <a:prstGeom prst="rect">
            <a:avLst/>
          </a:prstGeom>
        </p:spPr>
      </p:pic>
      <p:pic>
        <p:nvPicPr>
          <p:cNvPr id="3" name="Imagen 2"/>
          <p:cNvPicPr>
            <a:picLocks noChangeAspect="1"/>
          </p:cNvPicPr>
          <p:nvPr/>
        </p:nvPicPr>
        <p:blipFill rotWithShape="1">
          <a:blip r:embed="rId5"/>
          <a:srcRect l="33749" t="25555" r="19376" b="20000"/>
          <a:stretch/>
        </p:blipFill>
        <p:spPr>
          <a:xfrm>
            <a:off x="914400" y="1498600"/>
            <a:ext cx="7301204" cy="4770120"/>
          </a:xfrm>
          <a:prstGeom prst="rect">
            <a:avLst/>
          </a:prstGeom>
        </p:spPr>
      </p:pic>
    </p:spTree>
    <p:extLst>
      <p:ext uri="{BB962C8B-B14F-4D97-AF65-F5344CB8AC3E}">
        <p14:creationId xmlns:p14="http://schemas.microsoft.com/office/powerpoint/2010/main" val="21658031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bject 4"/>
          <p:cNvPicPr/>
          <p:nvPr/>
        </p:nvPicPr>
        <p:blipFill>
          <a:blip r:embed="rId2" cstate="print"/>
          <a:stretch>
            <a:fillRect/>
          </a:stretch>
        </p:blipFill>
        <p:spPr>
          <a:xfrm>
            <a:off x="9748893" y="1198105"/>
            <a:ext cx="176809" cy="5152157"/>
          </a:xfrm>
          <a:prstGeom prst="rect">
            <a:avLst/>
          </a:prstGeom>
        </p:spPr>
      </p:pic>
      <p:pic>
        <p:nvPicPr>
          <p:cNvPr id="15" name="object 15"/>
          <p:cNvPicPr/>
          <p:nvPr/>
        </p:nvPicPr>
        <p:blipFill>
          <a:blip r:embed="rId3" cstate="print"/>
          <a:stretch>
            <a:fillRect/>
          </a:stretch>
        </p:blipFill>
        <p:spPr>
          <a:xfrm>
            <a:off x="9434904" y="5853339"/>
            <a:ext cx="118888" cy="124993"/>
          </a:xfrm>
          <a:prstGeom prst="rect">
            <a:avLst/>
          </a:prstGeom>
        </p:spPr>
      </p:pic>
      <p:pic>
        <p:nvPicPr>
          <p:cNvPr id="16" name="object 16"/>
          <p:cNvPicPr/>
          <p:nvPr/>
        </p:nvPicPr>
        <p:blipFill>
          <a:blip r:embed="rId4" cstate="print"/>
          <a:stretch>
            <a:fillRect/>
          </a:stretch>
        </p:blipFill>
        <p:spPr>
          <a:xfrm>
            <a:off x="9434904" y="6030159"/>
            <a:ext cx="118888" cy="112798"/>
          </a:xfrm>
          <a:prstGeom prst="rect">
            <a:avLst/>
          </a:prstGeom>
        </p:spPr>
      </p:pic>
      <p:pic>
        <p:nvPicPr>
          <p:cNvPr id="2" name="Imagen 1"/>
          <p:cNvPicPr>
            <a:picLocks noChangeAspect="1"/>
          </p:cNvPicPr>
          <p:nvPr/>
        </p:nvPicPr>
        <p:blipFill rotWithShape="1">
          <a:blip r:embed="rId5"/>
          <a:srcRect l="33393" t="19041" r="24107" b="16515"/>
          <a:stretch/>
        </p:blipFill>
        <p:spPr>
          <a:xfrm>
            <a:off x="1295400" y="584200"/>
            <a:ext cx="7391400" cy="6304429"/>
          </a:xfrm>
          <a:prstGeom prst="rect">
            <a:avLst/>
          </a:prstGeom>
        </p:spPr>
      </p:pic>
    </p:spTree>
    <p:extLst>
      <p:ext uri="{BB962C8B-B14F-4D97-AF65-F5344CB8AC3E}">
        <p14:creationId xmlns:p14="http://schemas.microsoft.com/office/powerpoint/2010/main" val="36101269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295584" y="3411399"/>
            <a:ext cx="2563733" cy="2646197"/>
          </a:xfrm>
          <a:prstGeom prst="rect">
            <a:avLst/>
          </a:prstGeom>
        </p:spPr>
      </p:pic>
      <p:pic>
        <p:nvPicPr>
          <p:cNvPr id="3" name="object 3"/>
          <p:cNvPicPr/>
          <p:nvPr/>
        </p:nvPicPr>
        <p:blipFill>
          <a:blip r:embed="rId3" cstate="print"/>
          <a:stretch>
            <a:fillRect/>
          </a:stretch>
        </p:blipFill>
        <p:spPr>
          <a:xfrm>
            <a:off x="9748893" y="1198105"/>
            <a:ext cx="176809" cy="5152157"/>
          </a:xfrm>
          <a:prstGeom prst="rect">
            <a:avLst/>
          </a:prstGeom>
        </p:spPr>
      </p:pic>
      <p:grpSp>
        <p:nvGrpSpPr>
          <p:cNvPr id="4" name="object 4"/>
          <p:cNvGrpSpPr/>
          <p:nvPr/>
        </p:nvGrpSpPr>
        <p:grpSpPr>
          <a:xfrm>
            <a:off x="1524217" y="3399204"/>
            <a:ext cx="2292985" cy="2296160"/>
            <a:chOff x="1524217" y="3399204"/>
            <a:chExt cx="2292985" cy="2296160"/>
          </a:xfrm>
        </p:grpSpPr>
        <p:sp>
          <p:nvSpPr>
            <p:cNvPr id="5" name="object 5"/>
            <p:cNvSpPr/>
            <p:nvPr/>
          </p:nvSpPr>
          <p:spPr>
            <a:xfrm>
              <a:off x="1531838" y="3399204"/>
              <a:ext cx="0" cy="2292985"/>
            </a:xfrm>
            <a:custGeom>
              <a:avLst/>
              <a:gdLst/>
              <a:ahLst/>
              <a:cxnLst/>
              <a:rect l="l" t="t" r="r" b="b"/>
              <a:pathLst>
                <a:path h="2292985">
                  <a:moveTo>
                    <a:pt x="0" y="2292558"/>
                  </a:moveTo>
                  <a:lnTo>
                    <a:pt x="0" y="0"/>
                  </a:lnTo>
                </a:path>
              </a:pathLst>
            </a:custGeom>
            <a:ln w="3175">
              <a:solidFill>
                <a:srgbClr val="1F1F1F"/>
              </a:solidFill>
            </a:ln>
          </p:spPr>
          <p:txBody>
            <a:bodyPr wrap="square" lIns="0" tIns="0" rIns="0" bIns="0" rtlCol="0"/>
            <a:lstStyle/>
            <a:p>
              <a:endParaRPr/>
            </a:p>
          </p:txBody>
        </p:sp>
        <p:sp>
          <p:nvSpPr>
            <p:cNvPr id="6" name="object 6"/>
            <p:cNvSpPr/>
            <p:nvPr/>
          </p:nvSpPr>
          <p:spPr>
            <a:xfrm>
              <a:off x="1524217" y="5693287"/>
              <a:ext cx="2292985" cy="0"/>
            </a:xfrm>
            <a:custGeom>
              <a:avLst/>
              <a:gdLst/>
              <a:ahLst/>
              <a:cxnLst/>
              <a:rect l="l" t="t" r="r" b="b"/>
              <a:pathLst>
                <a:path w="2292985">
                  <a:moveTo>
                    <a:pt x="0" y="0"/>
                  </a:moveTo>
                  <a:lnTo>
                    <a:pt x="2292423" y="0"/>
                  </a:lnTo>
                </a:path>
              </a:pathLst>
            </a:custGeom>
            <a:ln w="3175">
              <a:solidFill>
                <a:srgbClr val="1F1F1F"/>
              </a:solidFill>
            </a:ln>
          </p:spPr>
          <p:txBody>
            <a:bodyPr wrap="square" lIns="0" tIns="0" rIns="0" bIns="0" rtlCol="0"/>
            <a:lstStyle/>
            <a:p>
              <a:endParaRPr/>
            </a:p>
          </p:txBody>
        </p:sp>
      </p:grpSp>
      <p:pic>
        <p:nvPicPr>
          <p:cNvPr id="7" name="object 7"/>
          <p:cNvPicPr/>
          <p:nvPr/>
        </p:nvPicPr>
        <p:blipFill>
          <a:blip r:embed="rId4" cstate="print"/>
          <a:stretch>
            <a:fillRect/>
          </a:stretch>
        </p:blipFill>
        <p:spPr>
          <a:xfrm>
            <a:off x="6151740" y="3423593"/>
            <a:ext cx="932820" cy="338396"/>
          </a:xfrm>
          <a:prstGeom prst="rect">
            <a:avLst/>
          </a:prstGeom>
        </p:spPr>
      </p:pic>
      <p:pic>
        <p:nvPicPr>
          <p:cNvPr id="8" name="object 8"/>
          <p:cNvPicPr/>
          <p:nvPr/>
        </p:nvPicPr>
        <p:blipFill>
          <a:blip r:embed="rId5" cstate="print"/>
          <a:stretch>
            <a:fillRect/>
          </a:stretch>
        </p:blipFill>
        <p:spPr>
          <a:xfrm>
            <a:off x="6151740" y="4054656"/>
            <a:ext cx="1149259" cy="155479"/>
          </a:xfrm>
          <a:prstGeom prst="rect">
            <a:avLst/>
          </a:prstGeom>
        </p:spPr>
      </p:pic>
      <p:sp>
        <p:nvSpPr>
          <p:cNvPr id="9" name="object 9"/>
          <p:cNvSpPr txBox="1"/>
          <p:nvPr/>
        </p:nvSpPr>
        <p:spPr>
          <a:xfrm>
            <a:off x="944933" y="1590617"/>
            <a:ext cx="7792720" cy="1423670"/>
          </a:xfrm>
          <a:prstGeom prst="rect">
            <a:avLst/>
          </a:prstGeom>
        </p:spPr>
        <p:txBody>
          <a:bodyPr vert="horz" wrap="square" lIns="0" tIns="15240" rIns="0" bIns="0" rtlCol="0">
            <a:spAutoFit/>
          </a:bodyPr>
          <a:lstStyle/>
          <a:p>
            <a:pPr marL="12700" marR="5080">
              <a:lnSpc>
                <a:spcPct val="99100"/>
              </a:lnSpc>
              <a:spcBef>
                <a:spcPts val="120"/>
              </a:spcBef>
            </a:pPr>
            <a:r>
              <a:rPr sz="1850" dirty="0">
                <a:solidFill>
                  <a:schemeClr val="tx1"/>
                </a:solidFill>
                <a:latin typeface="+mj-lt"/>
                <a:cs typeface="Times New Roman" panose="02020603050405020304" pitchFamily="18" charset="0"/>
              </a:rPr>
              <a:t>Se</a:t>
            </a:r>
            <a:r>
              <a:rPr sz="1850" spc="80" dirty="0">
                <a:solidFill>
                  <a:schemeClr val="tx1"/>
                </a:solidFill>
                <a:latin typeface="+mj-lt"/>
                <a:cs typeface="Times New Roman" panose="02020603050405020304" pitchFamily="18" charset="0"/>
              </a:rPr>
              <a:t> </a:t>
            </a:r>
            <a:r>
              <a:rPr sz="1850" dirty="0">
                <a:solidFill>
                  <a:schemeClr val="tx1"/>
                </a:solidFill>
                <a:latin typeface="+mj-lt"/>
                <a:cs typeface="Times New Roman" panose="02020603050405020304" pitchFamily="18" charset="0"/>
              </a:rPr>
              <a:t>trata</a:t>
            </a:r>
            <a:r>
              <a:rPr sz="1850" spc="145" dirty="0">
                <a:solidFill>
                  <a:schemeClr val="tx1"/>
                </a:solidFill>
                <a:latin typeface="+mj-lt"/>
                <a:cs typeface="Times New Roman" panose="02020603050405020304" pitchFamily="18" charset="0"/>
              </a:rPr>
              <a:t> </a:t>
            </a:r>
            <a:r>
              <a:rPr sz="1850" dirty="0">
                <a:solidFill>
                  <a:schemeClr val="tx1"/>
                </a:solidFill>
                <a:latin typeface="+mj-lt"/>
                <a:cs typeface="Times New Roman" panose="02020603050405020304" pitchFamily="18" charset="0"/>
              </a:rPr>
              <a:t>de</a:t>
            </a:r>
            <a:r>
              <a:rPr sz="1850" spc="45" dirty="0">
                <a:solidFill>
                  <a:schemeClr val="tx1"/>
                </a:solidFill>
                <a:latin typeface="+mj-lt"/>
                <a:cs typeface="Times New Roman" panose="02020603050405020304" pitchFamily="18" charset="0"/>
              </a:rPr>
              <a:t> </a:t>
            </a:r>
            <a:r>
              <a:rPr sz="1850" dirty="0">
                <a:solidFill>
                  <a:schemeClr val="tx1"/>
                </a:solidFill>
                <a:latin typeface="+mj-lt"/>
                <a:cs typeface="Times New Roman" panose="02020603050405020304" pitchFamily="18" charset="0"/>
              </a:rPr>
              <a:t>hallar</a:t>
            </a:r>
            <a:r>
              <a:rPr sz="1850" spc="170" dirty="0">
                <a:solidFill>
                  <a:schemeClr val="tx1"/>
                </a:solidFill>
                <a:latin typeface="+mj-lt"/>
                <a:cs typeface="Times New Roman" panose="02020603050405020304" pitchFamily="18" charset="0"/>
              </a:rPr>
              <a:t> </a:t>
            </a:r>
            <a:r>
              <a:rPr sz="1850" dirty="0">
                <a:solidFill>
                  <a:schemeClr val="tx1"/>
                </a:solidFill>
                <a:latin typeface="+mj-lt"/>
                <a:cs typeface="Times New Roman" panose="02020603050405020304" pitchFamily="18" charset="0"/>
              </a:rPr>
              <a:t>el</a:t>
            </a:r>
            <a:r>
              <a:rPr sz="1850" spc="90" dirty="0">
                <a:solidFill>
                  <a:schemeClr val="tx1"/>
                </a:solidFill>
                <a:latin typeface="+mj-lt"/>
                <a:cs typeface="Times New Roman" panose="02020603050405020304" pitchFamily="18" charset="0"/>
              </a:rPr>
              <a:t> </a:t>
            </a:r>
            <a:r>
              <a:rPr sz="1850" dirty="0">
                <a:solidFill>
                  <a:schemeClr val="tx1"/>
                </a:solidFill>
                <a:latin typeface="+mj-lt"/>
                <a:cs typeface="Times New Roman" panose="02020603050405020304" pitchFamily="18" charset="0"/>
              </a:rPr>
              <a:t>vector</a:t>
            </a:r>
            <a:r>
              <a:rPr sz="1850" spc="105" dirty="0">
                <a:solidFill>
                  <a:schemeClr val="tx1"/>
                </a:solidFill>
                <a:latin typeface="+mj-lt"/>
                <a:cs typeface="Times New Roman" panose="02020603050405020304" pitchFamily="18" charset="0"/>
              </a:rPr>
              <a:t> </a:t>
            </a:r>
            <a:r>
              <a:rPr sz="1850" dirty="0">
                <a:solidFill>
                  <a:schemeClr val="tx1"/>
                </a:solidFill>
                <a:latin typeface="+mj-lt"/>
                <a:cs typeface="Times New Roman" panose="02020603050405020304" pitchFamily="18" charset="0"/>
              </a:rPr>
              <a:t>de</a:t>
            </a:r>
            <a:r>
              <a:rPr sz="1850" spc="60" dirty="0">
                <a:solidFill>
                  <a:schemeClr val="tx1"/>
                </a:solidFill>
                <a:latin typeface="+mj-lt"/>
                <a:cs typeface="Times New Roman" panose="02020603050405020304" pitchFamily="18" charset="0"/>
              </a:rPr>
              <a:t> </a:t>
            </a:r>
            <a:r>
              <a:rPr sz="1850" dirty="0">
                <a:solidFill>
                  <a:schemeClr val="tx1"/>
                </a:solidFill>
                <a:latin typeface="+mj-lt"/>
                <a:cs typeface="Times New Roman" panose="02020603050405020304" pitchFamily="18" charset="0"/>
              </a:rPr>
              <a:t>parámetros</a:t>
            </a:r>
            <a:r>
              <a:rPr sz="1850" spc="195" dirty="0">
                <a:solidFill>
                  <a:schemeClr val="tx1"/>
                </a:solidFill>
                <a:latin typeface="+mj-lt"/>
                <a:cs typeface="Times New Roman" panose="02020603050405020304" pitchFamily="18" charset="0"/>
              </a:rPr>
              <a:t> </a:t>
            </a:r>
            <a:r>
              <a:rPr sz="1850" dirty="0">
                <a:solidFill>
                  <a:schemeClr val="tx1"/>
                </a:solidFill>
                <a:latin typeface="+mj-lt"/>
                <a:cs typeface="Times New Roman" panose="02020603050405020304" pitchFamily="18" charset="0"/>
              </a:rPr>
              <a:t>w</a:t>
            </a:r>
            <a:r>
              <a:rPr sz="1850" spc="-25" dirty="0">
                <a:solidFill>
                  <a:schemeClr val="tx1"/>
                </a:solidFill>
                <a:latin typeface="+mj-lt"/>
                <a:cs typeface="Times New Roman" panose="02020603050405020304" pitchFamily="18" charset="0"/>
              </a:rPr>
              <a:t> </a:t>
            </a:r>
            <a:r>
              <a:rPr sz="1850" dirty="0">
                <a:solidFill>
                  <a:schemeClr val="tx1"/>
                </a:solidFill>
                <a:latin typeface="+mj-lt"/>
                <a:cs typeface="Times New Roman" panose="02020603050405020304" pitchFamily="18" charset="0"/>
              </a:rPr>
              <a:t>que</a:t>
            </a:r>
            <a:r>
              <a:rPr sz="1850" spc="55" dirty="0">
                <a:solidFill>
                  <a:schemeClr val="tx1"/>
                </a:solidFill>
                <a:latin typeface="+mj-lt"/>
                <a:cs typeface="Times New Roman" panose="02020603050405020304" pitchFamily="18" charset="0"/>
              </a:rPr>
              <a:t> </a:t>
            </a:r>
            <a:r>
              <a:rPr sz="1850" dirty="0">
                <a:solidFill>
                  <a:schemeClr val="tx1"/>
                </a:solidFill>
                <a:latin typeface="+mj-lt"/>
                <a:cs typeface="Times New Roman" panose="02020603050405020304" pitchFamily="18" charset="0"/>
              </a:rPr>
              <a:t>maximice</a:t>
            </a:r>
            <a:r>
              <a:rPr sz="1850" spc="150" dirty="0">
                <a:solidFill>
                  <a:schemeClr val="tx1"/>
                </a:solidFill>
                <a:latin typeface="+mj-lt"/>
                <a:cs typeface="Times New Roman" panose="02020603050405020304" pitchFamily="18" charset="0"/>
              </a:rPr>
              <a:t> </a:t>
            </a:r>
            <a:r>
              <a:rPr sz="1850" dirty="0">
                <a:solidFill>
                  <a:schemeClr val="tx1"/>
                </a:solidFill>
                <a:latin typeface="+mj-lt"/>
                <a:cs typeface="Times New Roman" panose="02020603050405020304" pitchFamily="18" charset="0"/>
              </a:rPr>
              <a:t>el</a:t>
            </a:r>
            <a:r>
              <a:rPr sz="1850" spc="25" dirty="0">
                <a:solidFill>
                  <a:schemeClr val="tx1"/>
                </a:solidFill>
                <a:latin typeface="+mj-lt"/>
                <a:cs typeface="Times New Roman" panose="02020603050405020304" pitchFamily="18" charset="0"/>
              </a:rPr>
              <a:t> </a:t>
            </a:r>
            <a:r>
              <a:rPr sz="1850" dirty="0">
                <a:solidFill>
                  <a:schemeClr val="tx1"/>
                </a:solidFill>
                <a:latin typeface="+mj-lt"/>
                <a:cs typeface="Times New Roman" panose="02020603050405020304" pitchFamily="18" charset="0"/>
              </a:rPr>
              <a:t>margen.</a:t>
            </a:r>
            <a:r>
              <a:rPr sz="1850" spc="210" dirty="0">
                <a:solidFill>
                  <a:schemeClr val="tx1"/>
                </a:solidFill>
                <a:latin typeface="+mj-lt"/>
                <a:cs typeface="Times New Roman" panose="02020603050405020304" pitchFamily="18" charset="0"/>
              </a:rPr>
              <a:t> </a:t>
            </a:r>
            <a:r>
              <a:rPr sz="1850" spc="-25" dirty="0">
                <a:solidFill>
                  <a:schemeClr val="tx1"/>
                </a:solidFill>
                <a:latin typeface="+mj-lt"/>
                <a:cs typeface="Times New Roman" panose="02020603050405020304" pitchFamily="18" charset="0"/>
              </a:rPr>
              <a:t>Las </a:t>
            </a:r>
            <a:r>
              <a:rPr sz="1850" dirty="0">
                <a:solidFill>
                  <a:schemeClr val="tx1"/>
                </a:solidFill>
                <a:latin typeface="+mj-lt"/>
                <a:cs typeface="Times New Roman" panose="02020603050405020304" pitchFamily="18" charset="0"/>
              </a:rPr>
              <a:t>ecuaciones</a:t>
            </a:r>
            <a:r>
              <a:rPr sz="1850" spc="190" dirty="0">
                <a:solidFill>
                  <a:schemeClr val="tx1"/>
                </a:solidFill>
                <a:latin typeface="+mj-lt"/>
                <a:cs typeface="Times New Roman" panose="02020603050405020304" pitchFamily="18" charset="0"/>
              </a:rPr>
              <a:t> </a:t>
            </a:r>
            <a:r>
              <a:rPr sz="1850" dirty="0">
                <a:solidFill>
                  <a:schemeClr val="tx1"/>
                </a:solidFill>
                <a:latin typeface="+mj-lt"/>
                <a:cs typeface="Times New Roman" panose="02020603050405020304" pitchFamily="18" charset="0"/>
              </a:rPr>
              <a:t>de</a:t>
            </a:r>
            <a:r>
              <a:rPr sz="1850" spc="75" dirty="0">
                <a:solidFill>
                  <a:schemeClr val="tx1"/>
                </a:solidFill>
                <a:latin typeface="+mj-lt"/>
                <a:cs typeface="Times New Roman" panose="02020603050405020304" pitchFamily="18" charset="0"/>
              </a:rPr>
              <a:t> </a:t>
            </a:r>
            <a:r>
              <a:rPr sz="1850" dirty="0">
                <a:solidFill>
                  <a:schemeClr val="tx1"/>
                </a:solidFill>
                <a:latin typeface="+mj-lt"/>
                <a:cs typeface="Times New Roman" panose="02020603050405020304" pitchFamily="18" charset="0"/>
              </a:rPr>
              <a:t>los</a:t>
            </a:r>
            <a:r>
              <a:rPr sz="1850" spc="55" dirty="0">
                <a:solidFill>
                  <a:schemeClr val="tx1"/>
                </a:solidFill>
                <a:latin typeface="+mj-lt"/>
                <a:cs typeface="Times New Roman" panose="02020603050405020304" pitchFamily="18" charset="0"/>
              </a:rPr>
              <a:t> </a:t>
            </a:r>
            <a:r>
              <a:rPr sz="1850" dirty="0">
                <a:solidFill>
                  <a:schemeClr val="tx1"/>
                </a:solidFill>
                <a:latin typeface="+mj-lt"/>
                <a:cs typeface="Times New Roman" panose="02020603050405020304" pitchFamily="18" charset="0"/>
              </a:rPr>
              <a:t>hiperplanos</a:t>
            </a:r>
            <a:r>
              <a:rPr sz="1850" spc="204" dirty="0">
                <a:solidFill>
                  <a:schemeClr val="tx1"/>
                </a:solidFill>
                <a:latin typeface="+mj-lt"/>
                <a:cs typeface="Times New Roman" panose="02020603050405020304" pitchFamily="18" charset="0"/>
              </a:rPr>
              <a:t> </a:t>
            </a:r>
            <a:r>
              <a:rPr sz="1850" dirty="0">
                <a:solidFill>
                  <a:schemeClr val="tx1"/>
                </a:solidFill>
                <a:latin typeface="+mj-lt"/>
                <a:cs typeface="Times New Roman" panose="02020603050405020304" pitchFamily="18" charset="0"/>
              </a:rPr>
              <a:t>que</a:t>
            </a:r>
            <a:r>
              <a:rPr sz="1850" spc="120" dirty="0">
                <a:solidFill>
                  <a:schemeClr val="tx1"/>
                </a:solidFill>
                <a:latin typeface="+mj-lt"/>
                <a:cs typeface="Times New Roman" panose="02020603050405020304" pitchFamily="18" charset="0"/>
              </a:rPr>
              <a:t> </a:t>
            </a:r>
            <a:r>
              <a:rPr sz="1850" dirty="0">
                <a:solidFill>
                  <a:schemeClr val="tx1"/>
                </a:solidFill>
                <a:latin typeface="+mj-lt"/>
                <a:cs typeface="Times New Roman" panose="02020603050405020304" pitchFamily="18" charset="0"/>
              </a:rPr>
              <a:t>delimitan</a:t>
            </a:r>
            <a:r>
              <a:rPr sz="1850" spc="140" dirty="0">
                <a:solidFill>
                  <a:schemeClr val="tx1"/>
                </a:solidFill>
                <a:latin typeface="+mj-lt"/>
                <a:cs typeface="Times New Roman" panose="02020603050405020304" pitchFamily="18" charset="0"/>
              </a:rPr>
              <a:t> </a:t>
            </a:r>
            <a:r>
              <a:rPr sz="1850" dirty="0">
                <a:solidFill>
                  <a:schemeClr val="tx1"/>
                </a:solidFill>
                <a:latin typeface="+mj-lt"/>
                <a:cs typeface="Times New Roman" panose="02020603050405020304" pitchFamily="18" charset="0"/>
              </a:rPr>
              <a:t>el</a:t>
            </a:r>
            <a:r>
              <a:rPr sz="1850" spc="90" dirty="0">
                <a:solidFill>
                  <a:schemeClr val="tx1"/>
                </a:solidFill>
                <a:latin typeface="+mj-lt"/>
                <a:cs typeface="Times New Roman" panose="02020603050405020304" pitchFamily="18" charset="0"/>
              </a:rPr>
              <a:t> </a:t>
            </a:r>
            <a:r>
              <a:rPr sz="1850" dirty="0">
                <a:solidFill>
                  <a:schemeClr val="tx1"/>
                </a:solidFill>
                <a:latin typeface="+mj-lt"/>
                <a:cs typeface="Times New Roman" panose="02020603050405020304" pitchFamily="18" charset="0"/>
              </a:rPr>
              <a:t>margen</a:t>
            </a:r>
            <a:r>
              <a:rPr sz="1850" spc="180" dirty="0">
                <a:solidFill>
                  <a:schemeClr val="tx1"/>
                </a:solidFill>
                <a:latin typeface="+mj-lt"/>
                <a:cs typeface="Times New Roman" panose="02020603050405020304" pitchFamily="18" charset="0"/>
              </a:rPr>
              <a:t> </a:t>
            </a:r>
            <a:r>
              <a:rPr sz="1850" dirty="0">
                <a:solidFill>
                  <a:schemeClr val="tx1"/>
                </a:solidFill>
                <a:latin typeface="+mj-lt"/>
                <a:cs typeface="Times New Roman" panose="02020603050405020304" pitchFamily="18" charset="0"/>
              </a:rPr>
              <a:t>son</a:t>
            </a:r>
            <a:r>
              <a:rPr sz="1850" spc="75" dirty="0">
                <a:solidFill>
                  <a:schemeClr val="tx1"/>
                </a:solidFill>
                <a:latin typeface="+mj-lt"/>
                <a:cs typeface="Times New Roman" panose="02020603050405020304" pitchFamily="18" charset="0"/>
              </a:rPr>
              <a:t> </a:t>
            </a:r>
            <a:r>
              <a:rPr sz="1850" spc="70" dirty="0" err="1">
                <a:solidFill>
                  <a:schemeClr val="tx1"/>
                </a:solidFill>
                <a:latin typeface="+mj-lt"/>
                <a:cs typeface="Times New Roman" panose="02020603050405020304" pitchFamily="18" charset="0"/>
              </a:rPr>
              <a:t>wx</a:t>
            </a:r>
            <a:r>
              <a:rPr lang="es-ES" sz="1850" spc="70" dirty="0">
                <a:solidFill>
                  <a:schemeClr val="tx1"/>
                </a:solidFill>
                <a:latin typeface="+mj-lt"/>
                <a:cs typeface="Times New Roman" panose="02020603050405020304" pitchFamily="18" charset="0"/>
              </a:rPr>
              <a:t> </a:t>
            </a:r>
            <a:r>
              <a:rPr sz="1850" spc="70" dirty="0">
                <a:solidFill>
                  <a:schemeClr val="tx1"/>
                </a:solidFill>
                <a:latin typeface="+mj-lt"/>
                <a:cs typeface="Times New Roman" panose="02020603050405020304" pitchFamily="18" charset="0"/>
              </a:rPr>
              <a:t>=</a:t>
            </a:r>
            <a:r>
              <a:rPr lang="es-ES" sz="1850" spc="70" dirty="0">
                <a:solidFill>
                  <a:schemeClr val="tx1"/>
                </a:solidFill>
                <a:latin typeface="+mj-lt"/>
                <a:cs typeface="Times New Roman" panose="02020603050405020304" pitchFamily="18" charset="0"/>
              </a:rPr>
              <a:t> </a:t>
            </a:r>
            <a:r>
              <a:rPr sz="1850" spc="70" dirty="0">
                <a:solidFill>
                  <a:schemeClr val="tx1"/>
                </a:solidFill>
                <a:latin typeface="+mj-lt"/>
                <a:cs typeface="Times New Roman" panose="02020603050405020304" pitchFamily="18" charset="0"/>
              </a:rPr>
              <a:t>l</a:t>
            </a:r>
            <a:r>
              <a:rPr sz="1850" spc="315" dirty="0">
                <a:solidFill>
                  <a:schemeClr val="tx1"/>
                </a:solidFill>
                <a:latin typeface="+mj-lt"/>
                <a:cs typeface="Times New Roman" panose="02020603050405020304" pitchFamily="18" charset="0"/>
              </a:rPr>
              <a:t> </a:t>
            </a:r>
            <a:r>
              <a:rPr sz="1850" dirty="0">
                <a:solidFill>
                  <a:schemeClr val="tx1"/>
                </a:solidFill>
                <a:latin typeface="+mj-lt"/>
                <a:cs typeface="Times New Roman" panose="02020603050405020304" pitchFamily="18" charset="0"/>
              </a:rPr>
              <a:t>y</a:t>
            </a:r>
            <a:r>
              <a:rPr sz="1850" spc="40" dirty="0">
                <a:solidFill>
                  <a:schemeClr val="tx1"/>
                </a:solidFill>
                <a:latin typeface="+mj-lt"/>
                <a:cs typeface="Times New Roman" panose="02020603050405020304" pitchFamily="18" charset="0"/>
              </a:rPr>
              <a:t> </a:t>
            </a:r>
            <a:r>
              <a:rPr sz="1850" dirty="0" err="1">
                <a:solidFill>
                  <a:schemeClr val="tx1"/>
                </a:solidFill>
                <a:latin typeface="+mj-lt"/>
                <a:cs typeface="Times New Roman" panose="02020603050405020304" pitchFamily="18" charset="0"/>
              </a:rPr>
              <a:t>wx</a:t>
            </a:r>
            <a:r>
              <a:rPr sz="1850" dirty="0">
                <a:solidFill>
                  <a:schemeClr val="tx1"/>
                </a:solidFill>
                <a:latin typeface="+mj-lt"/>
                <a:cs typeface="Times New Roman" panose="02020603050405020304" pitchFamily="18" charset="0"/>
              </a:rPr>
              <a:t>=</a:t>
            </a:r>
            <a:r>
              <a:rPr lang="es-ES" sz="1850" dirty="0">
                <a:solidFill>
                  <a:schemeClr val="tx1"/>
                </a:solidFill>
                <a:latin typeface="+mj-lt"/>
                <a:cs typeface="Times New Roman" panose="02020603050405020304" pitchFamily="18" charset="0"/>
              </a:rPr>
              <a:t> -</a:t>
            </a:r>
            <a:r>
              <a:rPr sz="1850" spc="-25" dirty="0">
                <a:solidFill>
                  <a:schemeClr val="tx1"/>
                </a:solidFill>
                <a:latin typeface="+mj-lt"/>
                <a:cs typeface="Times New Roman" panose="02020603050405020304" pitchFamily="18" charset="0"/>
              </a:rPr>
              <a:t>1. </a:t>
            </a:r>
            <a:r>
              <a:rPr sz="1850" dirty="0">
                <a:solidFill>
                  <a:schemeClr val="tx1"/>
                </a:solidFill>
                <a:latin typeface="+mj-lt"/>
                <a:cs typeface="Times New Roman" panose="02020603050405020304" pitchFamily="18" charset="0"/>
              </a:rPr>
              <a:t>Denotando</a:t>
            </a:r>
            <a:r>
              <a:rPr sz="1850" spc="200" dirty="0">
                <a:solidFill>
                  <a:schemeClr val="tx1"/>
                </a:solidFill>
                <a:latin typeface="+mj-lt"/>
                <a:cs typeface="Times New Roman" panose="02020603050405020304" pitchFamily="18" charset="0"/>
              </a:rPr>
              <a:t> </a:t>
            </a:r>
            <a:r>
              <a:rPr sz="1850" dirty="0">
                <a:solidFill>
                  <a:schemeClr val="tx1"/>
                </a:solidFill>
                <a:latin typeface="+mj-lt"/>
                <a:cs typeface="Times New Roman" panose="02020603050405020304" pitchFamily="18" charset="0"/>
              </a:rPr>
              <a:t>y</a:t>
            </a:r>
            <a:r>
              <a:rPr sz="1850" spc="40" dirty="0">
                <a:solidFill>
                  <a:schemeClr val="tx1"/>
                </a:solidFill>
                <a:latin typeface="+mj-lt"/>
                <a:cs typeface="Times New Roman" panose="02020603050405020304" pitchFamily="18" charset="0"/>
              </a:rPr>
              <a:t> </a:t>
            </a:r>
            <a:r>
              <a:rPr sz="1850" dirty="0">
                <a:solidFill>
                  <a:schemeClr val="tx1"/>
                </a:solidFill>
                <a:latin typeface="+mj-lt"/>
                <a:cs typeface="Times New Roman" panose="02020603050405020304" pitchFamily="18" charset="0"/>
              </a:rPr>
              <a:t>como</a:t>
            </a:r>
            <a:r>
              <a:rPr sz="1850" spc="170" dirty="0">
                <a:solidFill>
                  <a:schemeClr val="tx1"/>
                </a:solidFill>
                <a:latin typeface="+mj-lt"/>
                <a:cs typeface="Times New Roman" panose="02020603050405020304" pitchFamily="18" charset="0"/>
              </a:rPr>
              <a:t> </a:t>
            </a:r>
            <a:r>
              <a:rPr sz="1850" dirty="0">
                <a:solidFill>
                  <a:schemeClr val="tx1"/>
                </a:solidFill>
                <a:latin typeface="+mj-lt"/>
                <a:cs typeface="Times New Roman" panose="02020603050405020304" pitchFamily="18" charset="0"/>
              </a:rPr>
              <a:t>(-</a:t>
            </a:r>
            <a:r>
              <a:rPr sz="1850" spc="-235" dirty="0">
                <a:solidFill>
                  <a:schemeClr val="tx1"/>
                </a:solidFill>
                <a:latin typeface="+mj-lt"/>
                <a:cs typeface="Times New Roman" panose="02020603050405020304" pitchFamily="18" charset="0"/>
              </a:rPr>
              <a:t> </a:t>
            </a:r>
            <a:r>
              <a:rPr lang="es-ES" sz="1850" dirty="0">
                <a:solidFill>
                  <a:schemeClr val="tx1"/>
                </a:solidFill>
                <a:latin typeface="+mj-lt"/>
                <a:cs typeface="Times New Roman" panose="02020603050405020304" pitchFamily="18" charset="0"/>
              </a:rPr>
              <a:t>1</a:t>
            </a:r>
            <a:r>
              <a:rPr sz="1850" dirty="0">
                <a:solidFill>
                  <a:schemeClr val="tx1"/>
                </a:solidFill>
                <a:latin typeface="+mj-lt"/>
                <a:cs typeface="Times New Roman" panose="02020603050405020304" pitchFamily="18" charset="0"/>
              </a:rPr>
              <a:t>,</a:t>
            </a:r>
            <a:r>
              <a:rPr sz="1850" spc="-180" dirty="0">
                <a:solidFill>
                  <a:schemeClr val="tx1"/>
                </a:solidFill>
                <a:latin typeface="+mj-lt"/>
                <a:cs typeface="Times New Roman" panose="02020603050405020304" pitchFamily="18" charset="0"/>
              </a:rPr>
              <a:t> </a:t>
            </a:r>
            <a:r>
              <a:rPr sz="1850" dirty="0">
                <a:solidFill>
                  <a:schemeClr val="tx1"/>
                </a:solidFill>
                <a:latin typeface="+mj-lt"/>
                <a:cs typeface="Times New Roman" panose="02020603050405020304" pitchFamily="18" charset="0"/>
              </a:rPr>
              <a:t>1)</a:t>
            </a:r>
            <a:r>
              <a:rPr sz="1850" spc="25" dirty="0">
                <a:solidFill>
                  <a:schemeClr val="tx1"/>
                </a:solidFill>
                <a:latin typeface="+mj-lt"/>
                <a:cs typeface="Times New Roman" panose="02020603050405020304" pitchFamily="18" charset="0"/>
              </a:rPr>
              <a:t> </a:t>
            </a:r>
            <a:r>
              <a:rPr sz="1850" dirty="0">
                <a:solidFill>
                  <a:schemeClr val="tx1"/>
                </a:solidFill>
                <a:latin typeface="+mj-lt"/>
                <a:cs typeface="Times New Roman" panose="02020603050405020304" pitchFamily="18" charset="0"/>
              </a:rPr>
              <a:t>en</a:t>
            </a:r>
            <a:r>
              <a:rPr sz="1850" spc="75" dirty="0">
                <a:solidFill>
                  <a:schemeClr val="tx1"/>
                </a:solidFill>
                <a:latin typeface="+mj-lt"/>
                <a:cs typeface="Times New Roman" panose="02020603050405020304" pitchFamily="18" charset="0"/>
              </a:rPr>
              <a:t> </a:t>
            </a:r>
            <a:r>
              <a:rPr sz="1850" dirty="0">
                <a:solidFill>
                  <a:schemeClr val="tx1"/>
                </a:solidFill>
                <a:latin typeface="+mj-lt"/>
                <a:cs typeface="Times New Roman" panose="02020603050405020304" pitchFamily="18" charset="0"/>
              </a:rPr>
              <a:t>el</a:t>
            </a:r>
            <a:r>
              <a:rPr sz="1850" spc="90" dirty="0">
                <a:solidFill>
                  <a:schemeClr val="tx1"/>
                </a:solidFill>
                <a:latin typeface="+mj-lt"/>
                <a:cs typeface="Times New Roman" panose="02020603050405020304" pitchFamily="18" charset="0"/>
              </a:rPr>
              <a:t> </a:t>
            </a:r>
            <a:r>
              <a:rPr sz="1850" dirty="0">
                <a:solidFill>
                  <a:schemeClr val="tx1"/>
                </a:solidFill>
                <a:latin typeface="+mj-lt"/>
                <a:cs typeface="Times New Roman" panose="02020603050405020304" pitchFamily="18" charset="0"/>
              </a:rPr>
              <a:t>problema</a:t>
            </a:r>
            <a:r>
              <a:rPr sz="1850" spc="190" dirty="0">
                <a:solidFill>
                  <a:schemeClr val="tx1"/>
                </a:solidFill>
                <a:latin typeface="+mj-lt"/>
                <a:cs typeface="Times New Roman" panose="02020603050405020304" pitchFamily="18" charset="0"/>
              </a:rPr>
              <a:t> </a:t>
            </a:r>
            <a:r>
              <a:rPr sz="1850" dirty="0">
                <a:solidFill>
                  <a:schemeClr val="tx1"/>
                </a:solidFill>
                <a:latin typeface="+mj-lt"/>
                <a:cs typeface="Times New Roman" panose="02020603050405020304" pitchFamily="18" charset="0"/>
              </a:rPr>
              <a:t>de</a:t>
            </a:r>
            <a:r>
              <a:rPr sz="1850" spc="75" dirty="0">
                <a:solidFill>
                  <a:schemeClr val="tx1"/>
                </a:solidFill>
                <a:latin typeface="+mj-lt"/>
                <a:cs typeface="Times New Roman" panose="02020603050405020304" pitchFamily="18" charset="0"/>
              </a:rPr>
              <a:t> </a:t>
            </a:r>
            <a:r>
              <a:rPr sz="1850" dirty="0">
                <a:solidFill>
                  <a:schemeClr val="tx1"/>
                </a:solidFill>
                <a:latin typeface="+mj-lt"/>
                <a:cs typeface="Times New Roman" panose="02020603050405020304" pitchFamily="18" charset="0"/>
              </a:rPr>
              <a:t>clasificación,</a:t>
            </a:r>
            <a:r>
              <a:rPr sz="1850" spc="20" dirty="0">
                <a:solidFill>
                  <a:schemeClr val="tx1"/>
                </a:solidFill>
                <a:latin typeface="+mj-lt"/>
                <a:cs typeface="Times New Roman" panose="02020603050405020304" pitchFamily="18" charset="0"/>
              </a:rPr>
              <a:t> </a:t>
            </a:r>
            <a:r>
              <a:rPr sz="1850" dirty="0">
                <a:solidFill>
                  <a:schemeClr val="tx1"/>
                </a:solidFill>
                <a:latin typeface="+mj-lt"/>
                <a:cs typeface="Times New Roman" panose="02020603050405020304" pitchFamily="18" charset="0"/>
              </a:rPr>
              <a:t>hay</a:t>
            </a:r>
            <a:r>
              <a:rPr sz="1850" spc="90" dirty="0">
                <a:solidFill>
                  <a:schemeClr val="tx1"/>
                </a:solidFill>
                <a:latin typeface="+mj-lt"/>
                <a:cs typeface="Times New Roman" panose="02020603050405020304" pitchFamily="18" charset="0"/>
              </a:rPr>
              <a:t> </a:t>
            </a:r>
            <a:r>
              <a:rPr sz="1850" dirty="0">
                <a:solidFill>
                  <a:schemeClr val="tx1"/>
                </a:solidFill>
                <a:latin typeface="+mj-lt"/>
                <a:cs typeface="Times New Roman" panose="02020603050405020304" pitchFamily="18" charset="0"/>
              </a:rPr>
              <a:t>que</a:t>
            </a:r>
            <a:r>
              <a:rPr sz="1850" spc="50" dirty="0">
                <a:solidFill>
                  <a:schemeClr val="tx1"/>
                </a:solidFill>
                <a:latin typeface="+mj-lt"/>
                <a:cs typeface="Times New Roman" panose="02020603050405020304" pitchFamily="18" charset="0"/>
              </a:rPr>
              <a:t> </a:t>
            </a:r>
            <a:r>
              <a:rPr lang="es-ES" sz="1850" spc="55" dirty="0">
                <a:solidFill>
                  <a:schemeClr val="tx1"/>
                </a:solidFill>
                <a:latin typeface="+mj-lt"/>
                <a:cs typeface="Times New Roman" panose="02020603050405020304" pitchFamily="18" charset="0"/>
              </a:rPr>
              <a:t>maximizar</a:t>
            </a:r>
            <a:r>
              <a:rPr sz="1850" spc="215" dirty="0">
                <a:solidFill>
                  <a:schemeClr val="tx1"/>
                </a:solidFill>
                <a:latin typeface="+mj-lt"/>
                <a:cs typeface="Times New Roman" panose="02020603050405020304" pitchFamily="18" charset="0"/>
              </a:rPr>
              <a:t> </a:t>
            </a:r>
            <a:r>
              <a:rPr sz="1850" spc="-25" dirty="0">
                <a:solidFill>
                  <a:schemeClr val="tx1"/>
                </a:solidFill>
                <a:latin typeface="+mj-lt"/>
                <a:cs typeface="Times New Roman" panose="02020603050405020304" pitchFamily="18" charset="0"/>
              </a:rPr>
              <a:t>la </a:t>
            </a:r>
            <a:r>
              <a:rPr sz="1850" dirty="0">
                <a:solidFill>
                  <a:schemeClr val="tx1"/>
                </a:solidFill>
                <a:latin typeface="+mj-lt"/>
                <a:cs typeface="Times New Roman" panose="02020603050405020304" pitchFamily="18" charset="0"/>
              </a:rPr>
              <a:t>distancia</a:t>
            </a:r>
            <a:r>
              <a:rPr sz="1850" spc="130" dirty="0">
                <a:solidFill>
                  <a:schemeClr val="tx1"/>
                </a:solidFill>
                <a:latin typeface="+mj-lt"/>
                <a:cs typeface="Times New Roman" panose="02020603050405020304" pitchFamily="18" charset="0"/>
              </a:rPr>
              <a:t> </a:t>
            </a:r>
            <a:r>
              <a:rPr sz="1850" dirty="0">
                <a:solidFill>
                  <a:schemeClr val="tx1"/>
                </a:solidFill>
                <a:latin typeface="+mj-lt"/>
                <a:cs typeface="Times New Roman" panose="02020603050405020304" pitchFamily="18" charset="0"/>
              </a:rPr>
              <a:t>entre</a:t>
            </a:r>
            <a:r>
              <a:rPr sz="1850" spc="90" dirty="0">
                <a:solidFill>
                  <a:schemeClr val="tx1"/>
                </a:solidFill>
                <a:latin typeface="+mj-lt"/>
                <a:cs typeface="Times New Roman" panose="02020603050405020304" pitchFamily="18" charset="0"/>
              </a:rPr>
              <a:t> </a:t>
            </a:r>
            <a:r>
              <a:rPr sz="1850" dirty="0">
                <a:solidFill>
                  <a:schemeClr val="tx1"/>
                </a:solidFill>
                <a:latin typeface="+mj-lt"/>
                <a:cs typeface="Times New Roman" panose="02020603050405020304" pitchFamily="18" charset="0"/>
              </a:rPr>
              <a:t>los</a:t>
            </a:r>
            <a:r>
              <a:rPr sz="1850" spc="40" dirty="0">
                <a:solidFill>
                  <a:schemeClr val="tx1"/>
                </a:solidFill>
                <a:latin typeface="+mj-lt"/>
                <a:cs typeface="Times New Roman" panose="02020603050405020304" pitchFamily="18" charset="0"/>
              </a:rPr>
              <a:t> </a:t>
            </a:r>
            <a:r>
              <a:rPr sz="1850" dirty="0">
                <a:solidFill>
                  <a:schemeClr val="tx1"/>
                </a:solidFill>
                <a:latin typeface="+mj-lt"/>
                <a:cs typeface="Times New Roman" panose="02020603050405020304" pitchFamily="18" charset="0"/>
              </a:rPr>
              <a:t>dos</a:t>
            </a:r>
            <a:r>
              <a:rPr sz="1850" spc="105" dirty="0">
                <a:solidFill>
                  <a:schemeClr val="tx1"/>
                </a:solidFill>
                <a:latin typeface="+mj-lt"/>
                <a:cs typeface="Times New Roman" panose="02020603050405020304" pitchFamily="18" charset="0"/>
              </a:rPr>
              <a:t> </a:t>
            </a:r>
            <a:r>
              <a:rPr sz="1850" dirty="0">
                <a:solidFill>
                  <a:schemeClr val="tx1"/>
                </a:solidFill>
                <a:latin typeface="+mj-lt"/>
                <a:cs typeface="Times New Roman" panose="02020603050405020304" pitchFamily="18" charset="0"/>
              </a:rPr>
              <a:t>hiperplanos</a:t>
            </a:r>
            <a:r>
              <a:rPr sz="1850" spc="229" dirty="0">
                <a:solidFill>
                  <a:schemeClr val="tx1"/>
                </a:solidFill>
                <a:latin typeface="+mj-lt"/>
                <a:cs typeface="Times New Roman" panose="02020603050405020304" pitchFamily="18" charset="0"/>
              </a:rPr>
              <a:t> </a:t>
            </a:r>
            <a:r>
              <a:rPr sz="1850" dirty="0">
                <a:solidFill>
                  <a:schemeClr val="tx1"/>
                </a:solidFill>
                <a:latin typeface="+mj-lt"/>
                <a:cs typeface="Times New Roman" panose="02020603050405020304" pitchFamily="18" charset="0"/>
              </a:rPr>
              <a:t>de</a:t>
            </a:r>
            <a:r>
              <a:rPr sz="1850" spc="75" dirty="0">
                <a:solidFill>
                  <a:schemeClr val="tx1"/>
                </a:solidFill>
                <a:latin typeface="+mj-lt"/>
                <a:cs typeface="Times New Roman" panose="02020603050405020304" pitchFamily="18" charset="0"/>
              </a:rPr>
              <a:t> </a:t>
            </a:r>
            <a:r>
              <a:rPr sz="1850" dirty="0">
                <a:solidFill>
                  <a:schemeClr val="tx1"/>
                </a:solidFill>
                <a:latin typeface="+mj-lt"/>
                <a:cs typeface="Times New Roman" panose="02020603050405020304" pitchFamily="18" charset="0"/>
              </a:rPr>
              <a:t>separación</a:t>
            </a:r>
            <a:r>
              <a:rPr sz="1850" spc="195" dirty="0">
                <a:solidFill>
                  <a:schemeClr val="tx1"/>
                </a:solidFill>
                <a:latin typeface="+mj-lt"/>
                <a:cs typeface="Times New Roman" panose="02020603050405020304" pitchFamily="18" charset="0"/>
              </a:rPr>
              <a:t> </a:t>
            </a:r>
            <a:r>
              <a:rPr sz="1850" spc="85" dirty="0">
                <a:solidFill>
                  <a:schemeClr val="tx1"/>
                </a:solidFill>
                <a:latin typeface="+mj-lt"/>
                <a:cs typeface="Times New Roman" panose="02020603050405020304" pitchFamily="18" charset="0"/>
              </a:rPr>
              <a:t>(2/no</a:t>
            </a:r>
            <a:r>
              <a:rPr lang="es-ES" sz="1850" spc="85" dirty="0">
                <a:solidFill>
                  <a:schemeClr val="tx1"/>
                </a:solidFill>
                <a:latin typeface="+mj-lt"/>
                <a:cs typeface="Times New Roman" panose="02020603050405020304" pitchFamily="18" charset="0"/>
              </a:rPr>
              <a:t>r</a:t>
            </a:r>
            <a:r>
              <a:rPr sz="1850" spc="85" dirty="0">
                <a:solidFill>
                  <a:schemeClr val="tx1"/>
                </a:solidFill>
                <a:latin typeface="+mj-lt"/>
                <a:cs typeface="Times New Roman" panose="02020603050405020304" pitchFamily="18" charset="0"/>
              </a:rPr>
              <a:t>ma</a:t>
            </a:r>
            <a:r>
              <a:rPr sz="1850" spc="204" dirty="0">
                <a:solidFill>
                  <a:schemeClr val="tx1"/>
                </a:solidFill>
                <a:latin typeface="+mj-lt"/>
                <a:cs typeface="Times New Roman" panose="02020603050405020304" pitchFamily="18" charset="0"/>
              </a:rPr>
              <a:t> </a:t>
            </a:r>
            <a:r>
              <a:rPr sz="1850" dirty="0">
                <a:solidFill>
                  <a:schemeClr val="tx1"/>
                </a:solidFill>
                <a:latin typeface="+mj-lt"/>
                <a:cs typeface="Times New Roman" panose="02020603050405020304" pitchFamily="18" charset="0"/>
              </a:rPr>
              <a:t>de</a:t>
            </a:r>
            <a:r>
              <a:rPr sz="1850" spc="55" dirty="0">
                <a:solidFill>
                  <a:schemeClr val="tx1"/>
                </a:solidFill>
                <a:latin typeface="+mj-lt"/>
                <a:cs typeface="Times New Roman" panose="02020603050405020304" pitchFamily="18" charset="0"/>
              </a:rPr>
              <a:t> </a:t>
            </a:r>
            <a:r>
              <a:rPr sz="1850" spc="-25" dirty="0">
                <a:solidFill>
                  <a:schemeClr val="tx1"/>
                </a:solidFill>
                <a:latin typeface="+mj-lt"/>
                <a:cs typeface="Times New Roman" panose="02020603050405020304" pitchFamily="18" charset="0"/>
              </a:rPr>
              <a:t>w).</a:t>
            </a:r>
            <a:endParaRPr sz="1850" dirty="0">
              <a:solidFill>
                <a:schemeClr val="tx1"/>
              </a:solidFill>
              <a:latin typeface="+mj-lt"/>
              <a:cs typeface="Times New Roman" panose="02020603050405020304" pitchFamily="18" charset="0"/>
            </a:endParaRPr>
          </a:p>
          <a:p>
            <a:pPr marL="12700">
              <a:lnSpc>
                <a:spcPts val="2185"/>
              </a:lnSpc>
            </a:pPr>
            <a:r>
              <a:rPr sz="1850" dirty="0">
                <a:solidFill>
                  <a:schemeClr val="tx1"/>
                </a:solidFill>
                <a:latin typeface="+mj-lt"/>
                <a:cs typeface="Times New Roman" panose="02020603050405020304" pitchFamily="18" charset="0"/>
              </a:rPr>
              <a:t>Se</a:t>
            </a:r>
            <a:r>
              <a:rPr sz="1850" spc="90" dirty="0">
                <a:solidFill>
                  <a:schemeClr val="tx1"/>
                </a:solidFill>
                <a:latin typeface="+mj-lt"/>
                <a:cs typeface="Times New Roman" panose="02020603050405020304" pitchFamily="18" charset="0"/>
              </a:rPr>
              <a:t> </a:t>
            </a:r>
            <a:r>
              <a:rPr sz="1850" dirty="0">
                <a:solidFill>
                  <a:schemeClr val="tx1"/>
                </a:solidFill>
                <a:latin typeface="+mj-lt"/>
                <a:cs typeface="Times New Roman" panose="02020603050405020304" pitchFamily="18" charset="0"/>
              </a:rPr>
              <a:t>suele</a:t>
            </a:r>
            <a:r>
              <a:rPr sz="1850" spc="125" dirty="0">
                <a:solidFill>
                  <a:schemeClr val="tx1"/>
                </a:solidFill>
                <a:latin typeface="+mj-lt"/>
                <a:cs typeface="Times New Roman" panose="02020603050405020304" pitchFamily="18" charset="0"/>
              </a:rPr>
              <a:t> </a:t>
            </a:r>
            <a:r>
              <a:rPr sz="1850" dirty="0">
                <a:solidFill>
                  <a:schemeClr val="tx1"/>
                </a:solidFill>
                <a:latin typeface="+mj-lt"/>
                <a:cs typeface="Times New Roman" panose="02020603050405020304" pitchFamily="18" charset="0"/>
              </a:rPr>
              <a:t>hacer</a:t>
            </a:r>
            <a:r>
              <a:rPr sz="1850" spc="100" dirty="0">
                <a:solidFill>
                  <a:schemeClr val="tx1"/>
                </a:solidFill>
                <a:latin typeface="+mj-lt"/>
                <a:cs typeface="Times New Roman" panose="02020603050405020304" pitchFamily="18" charset="0"/>
              </a:rPr>
              <a:t> </a:t>
            </a:r>
            <a:r>
              <a:rPr sz="1850" dirty="0">
                <a:solidFill>
                  <a:schemeClr val="tx1"/>
                </a:solidFill>
                <a:latin typeface="+mj-lt"/>
                <a:cs typeface="Times New Roman" panose="02020603050405020304" pitchFamily="18" charset="0"/>
              </a:rPr>
              <a:t>con</a:t>
            </a:r>
            <a:r>
              <a:rPr sz="1850" spc="90" dirty="0">
                <a:solidFill>
                  <a:schemeClr val="tx1"/>
                </a:solidFill>
                <a:latin typeface="+mj-lt"/>
                <a:cs typeface="Times New Roman" panose="02020603050405020304" pitchFamily="18" charset="0"/>
              </a:rPr>
              <a:t> </a:t>
            </a:r>
            <a:r>
              <a:rPr sz="1850" dirty="0">
                <a:solidFill>
                  <a:schemeClr val="tx1"/>
                </a:solidFill>
                <a:latin typeface="+mj-lt"/>
                <a:cs typeface="Times New Roman" panose="02020603050405020304" pitchFamily="18" charset="0"/>
              </a:rPr>
              <a:t>métodos</a:t>
            </a:r>
            <a:r>
              <a:rPr sz="1850" spc="135" dirty="0">
                <a:solidFill>
                  <a:schemeClr val="tx1"/>
                </a:solidFill>
                <a:latin typeface="+mj-lt"/>
                <a:cs typeface="Times New Roman" panose="02020603050405020304" pitchFamily="18" charset="0"/>
              </a:rPr>
              <a:t> </a:t>
            </a:r>
            <a:r>
              <a:rPr sz="1850" dirty="0">
                <a:solidFill>
                  <a:schemeClr val="tx1"/>
                </a:solidFill>
                <a:latin typeface="+mj-lt"/>
                <a:cs typeface="Times New Roman" panose="02020603050405020304" pitchFamily="18" charset="0"/>
              </a:rPr>
              <a:t>clásicos</a:t>
            </a:r>
            <a:r>
              <a:rPr sz="1850" spc="135" dirty="0">
                <a:solidFill>
                  <a:schemeClr val="tx1"/>
                </a:solidFill>
                <a:latin typeface="+mj-lt"/>
                <a:cs typeface="Times New Roman" panose="02020603050405020304" pitchFamily="18" charset="0"/>
              </a:rPr>
              <a:t> </a:t>
            </a:r>
            <a:r>
              <a:rPr sz="1850" dirty="0">
                <a:solidFill>
                  <a:schemeClr val="tx1"/>
                </a:solidFill>
                <a:latin typeface="+mj-lt"/>
                <a:cs typeface="Times New Roman" panose="02020603050405020304" pitchFamily="18" charset="0"/>
              </a:rPr>
              <a:t>de</a:t>
            </a:r>
            <a:r>
              <a:rPr sz="1850" spc="80" dirty="0">
                <a:solidFill>
                  <a:schemeClr val="tx1"/>
                </a:solidFill>
                <a:latin typeface="+mj-lt"/>
                <a:cs typeface="Times New Roman" panose="02020603050405020304" pitchFamily="18" charset="0"/>
              </a:rPr>
              <a:t> </a:t>
            </a:r>
            <a:r>
              <a:rPr sz="1850" dirty="0">
                <a:solidFill>
                  <a:schemeClr val="tx1"/>
                </a:solidFill>
                <a:latin typeface="+mj-lt"/>
                <a:cs typeface="Times New Roman" panose="02020603050405020304" pitchFamily="18" charset="0"/>
              </a:rPr>
              <a:t>optimización</a:t>
            </a:r>
            <a:r>
              <a:rPr sz="1850" spc="225" dirty="0">
                <a:solidFill>
                  <a:schemeClr val="tx1"/>
                </a:solidFill>
                <a:latin typeface="+mj-lt"/>
                <a:cs typeface="Times New Roman" panose="02020603050405020304" pitchFamily="18" charset="0"/>
              </a:rPr>
              <a:t> </a:t>
            </a:r>
            <a:r>
              <a:rPr sz="1850" dirty="0">
                <a:solidFill>
                  <a:schemeClr val="tx1"/>
                </a:solidFill>
                <a:latin typeface="+mj-lt"/>
                <a:cs typeface="Times New Roman" panose="02020603050405020304" pitchFamily="18" charset="0"/>
              </a:rPr>
              <a:t>(Lagrange,</a:t>
            </a:r>
            <a:r>
              <a:rPr sz="1850" spc="240" dirty="0">
                <a:solidFill>
                  <a:schemeClr val="tx1"/>
                </a:solidFill>
                <a:latin typeface="+mj-lt"/>
                <a:cs typeface="Times New Roman" panose="02020603050405020304" pitchFamily="18" charset="0"/>
              </a:rPr>
              <a:t> </a:t>
            </a:r>
            <a:r>
              <a:rPr sz="1850" dirty="0">
                <a:solidFill>
                  <a:schemeClr val="tx1"/>
                </a:solidFill>
                <a:latin typeface="+mj-lt"/>
                <a:cs typeface="Times New Roman" panose="02020603050405020304" pitchFamily="18" charset="0"/>
              </a:rPr>
              <a:t>Kuhn</a:t>
            </a:r>
            <a:r>
              <a:rPr sz="1850" spc="105" dirty="0">
                <a:solidFill>
                  <a:schemeClr val="tx1"/>
                </a:solidFill>
                <a:latin typeface="+mj-lt"/>
                <a:cs typeface="Times New Roman" panose="02020603050405020304" pitchFamily="18" charset="0"/>
              </a:rPr>
              <a:t> </a:t>
            </a:r>
            <a:r>
              <a:rPr sz="1850" spc="-10" dirty="0">
                <a:solidFill>
                  <a:schemeClr val="tx1"/>
                </a:solidFill>
                <a:latin typeface="+mj-lt"/>
                <a:cs typeface="Times New Roman" panose="02020603050405020304" pitchFamily="18" charset="0"/>
              </a:rPr>
              <a:t>Tucker).</a:t>
            </a:r>
            <a:endParaRPr sz="1850" dirty="0">
              <a:solidFill>
                <a:schemeClr val="tx1"/>
              </a:solidFill>
              <a:latin typeface="+mj-lt"/>
              <a:cs typeface="Times New Roman" panose="02020603050405020304" pitchFamily="18" charset="0"/>
            </a:endParaRPr>
          </a:p>
        </p:txBody>
      </p:sp>
      <p:sp>
        <p:nvSpPr>
          <p:cNvPr id="10" name="object 10"/>
          <p:cNvSpPr txBox="1"/>
          <p:nvPr/>
        </p:nvSpPr>
        <p:spPr>
          <a:xfrm>
            <a:off x="5956029" y="3802132"/>
            <a:ext cx="1690370" cy="178435"/>
          </a:xfrm>
          <a:prstGeom prst="rect">
            <a:avLst/>
          </a:prstGeom>
        </p:spPr>
        <p:txBody>
          <a:bodyPr vert="horz" wrap="square" lIns="0" tIns="12700" rIns="0" bIns="0" rtlCol="0">
            <a:spAutoFit/>
          </a:bodyPr>
          <a:lstStyle/>
          <a:p>
            <a:pPr marL="12700">
              <a:lnSpc>
                <a:spcPct val="100000"/>
              </a:lnSpc>
              <a:spcBef>
                <a:spcPts val="100"/>
              </a:spcBef>
            </a:pPr>
            <a:r>
              <a:rPr sz="1000" spc="-25" dirty="0">
                <a:solidFill>
                  <a:srgbClr val="3B3B3B"/>
                </a:solidFill>
                <a:latin typeface="Times New Roman"/>
                <a:cs typeface="Times New Roman"/>
              </a:rPr>
              <a:t>subject</a:t>
            </a:r>
            <a:r>
              <a:rPr sz="1000" spc="5" dirty="0">
                <a:solidFill>
                  <a:srgbClr val="3B3B3B"/>
                </a:solidFill>
                <a:latin typeface="Times New Roman"/>
                <a:cs typeface="Times New Roman"/>
              </a:rPr>
              <a:t> </a:t>
            </a:r>
            <a:r>
              <a:rPr sz="1000" dirty="0">
                <a:solidFill>
                  <a:srgbClr val="646464"/>
                </a:solidFill>
                <a:latin typeface="Times New Roman"/>
                <a:cs typeface="Times New Roman"/>
              </a:rPr>
              <a:t>to</a:t>
            </a:r>
            <a:r>
              <a:rPr sz="1000" spc="5" dirty="0">
                <a:solidFill>
                  <a:srgbClr val="646464"/>
                </a:solidFill>
                <a:latin typeface="Times New Roman"/>
                <a:cs typeface="Times New Roman"/>
              </a:rPr>
              <a:t> </a:t>
            </a:r>
            <a:r>
              <a:rPr sz="1000" spc="-25" dirty="0">
                <a:solidFill>
                  <a:srgbClr val="696969"/>
                </a:solidFill>
                <a:latin typeface="Times New Roman"/>
                <a:cs typeface="Times New Roman"/>
              </a:rPr>
              <a:t>ttor</a:t>
            </a:r>
            <a:r>
              <a:rPr sz="1000" spc="-30" dirty="0">
                <a:solidFill>
                  <a:srgbClr val="696969"/>
                </a:solidFill>
                <a:latin typeface="Times New Roman"/>
                <a:cs typeface="Times New Roman"/>
              </a:rPr>
              <a:t> </a:t>
            </a:r>
            <a:r>
              <a:rPr sz="1000" spc="-10" dirty="0">
                <a:solidFill>
                  <a:srgbClr val="595959"/>
                </a:solidFill>
                <a:latin typeface="Times New Roman"/>
                <a:cs typeface="Times New Roman"/>
              </a:rPr>
              <a:t>anv</a:t>
            </a:r>
            <a:r>
              <a:rPr sz="1000" spc="15" dirty="0">
                <a:solidFill>
                  <a:srgbClr val="595959"/>
                </a:solidFill>
                <a:latin typeface="Times New Roman"/>
                <a:cs typeface="Times New Roman"/>
              </a:rPr>
              <a:t> </a:t>
            </a:r>
            <a:r>
              <a:rPr sz="1000" dirty="0">
                <a:latin typeface="Times New Roman"/>
                <a:cs typeface="Times New Roman"/>
              </a:rPr>
              <a:t>f</a:t>
            </a:r>
            <a:r>
              <a:rPr sz="1000" spc="150" dirty="0">
                <a:latin typeface="Times New Roman"/>
                <a:cs typeface="Times New Roman"/>
              </a:rPr>
              <a:t> </a:t>
            </a:r>
            <a:r>
              <a:rPr sz="1000" dirty="0">
                <a:solidFill>
                  <a:srgbClr val="4D4D4D"/>
                </a:solidFill>
                <a:latin typeface="Times New Roman"/>
                <a:cs typeface="Times New Roman"/>
              </a:rPr>
              <a:t>=</a:t>
            </a:r>
            <a:r>
              <a:rPr sz="1000" spc="135" dirty="0">
                <a:solidFill>
                  <a:srgbClr val="4D4D4D"/>
                </a:solidFill>
                <a:latin typeface="Times New Roman"/>
                <a:cs typeface="Times New Roman"/>
              </a:rPr>
              <a:t>  </a:t>
            </a:r>
            <a:r>
              <a:rPr sz="1000" dirty="0">
                <a:solidFill>
                  <a:srgbClr val="242424"/>
                </a:solidFill>
                <a:latin typeface="Times New Roman"/>
                <a:cs typeface="Times New Roman"/>
              </a:rPr>
              <a:t>l</a:t>
            </a:r>
            <a:r>
              <a:rPr sz="1000" spc="60" dirty="0">
                <a:solidFill>
                  <a:srgbClr val="242424"/>
                </a:solidFill>
                <a:latin typeface="Times New Roman"/>
                <a:cs typeface="Times New Roman"/>
              </a:rPr>
              <a:t> </a:t>
            </a:r>
            <a:r>
              <a:rPr sz="1000" dirty="0">
                <a:solidFill>
                  <a:srgbClr val="A7A7A7"/>
                </a:solidFill>
                <a:latin typeface="Times New Roman"/>
                <a:cs typeface="Times New Roman"/>
              </a:rPr>
              <a:t>,</a:t>
            </a:r>
            <a:r>
              <a:rPr sz="1000" spc="40" dirty="0">
                <a:solidFill>
                  <a:srgbClr val="A7A7A7"/>
                </a:solidFill>
                <a:latin typeface="Times New Roman"/>
                <a:cs typeface="Times New Roman"/>
              </a:rPr>
              <a:t> </a:t>
            </a:r>
            <a:r>
              <a:rPr sz="1000" dirty="0">
                <a:solidFill>
                  <a:srgbClr val="3D3D3D"/>
                </a:solidFill>
                <a:latin typeface="Times New Roman"/>
                <a:cs typeface="Times New Roman"/>
              </a:rPr>
              <a:t>.</a:t>
            </a:r>
            <a:r>
              <a:rPr sz="1000" spc="-35" dirty="0">
                <a:solidFill>
                  <a:srgbClr val="3D3D3D"/>
                </a:solidFill>
                <a:latin typeface="Times New Roman"/>
                <a:cs typeface="Times New Roman"/>
              </a:rPr>
              <a:t> </a:t>
            </a:r>
            <a:r>
              <a:rPr sz="1000" dirty="0">
                <a:solidFill>
                  <a:srgbClr val="3A3A3A"/>
                </a:solidFill>
                <a:latin typeface="Times New Roman"/>
                <a:cs typeface="Times New Roman"/>
              </a:rPr>
              <a:t>..</a:t>
            </a:r>
            <a:r>
              <a:rPr sz="1000" spc="170" dirty="0">
                <a:solidFill>
                  <a:srgbClr val="3A3A3A"/>
                </a:solidFill>
                <a:latin typeface="Times New Roman"/>
                <a:cs typeface="Times New Roman"/>
              </a:rPr>
              <a:t> </a:t>
            </a:r>
            <a:r>
              <a:rPr sz="1000" dirty="0">
                <a:solidFill>
                  <a:srgbClr val="0E0E0E"/>
                </a:solidFill>
                <a:latin typeface="Times New Roman"/>
                <a:cs typeface="Times New Roman"/>
              </a:rPr>
              <a:t>,</a:t>
            </a:r>
            <a:r>
              <a:rPr sz="1000" spc="25" dirty="0">
                <a:solidFill>
                  <a:srgbClr val="0E0E0E"/>
                </a:solidFill>
                <a:latin typeface="Times New Roman"/>
                <a:cs typeface="Times New Roman"/>
              </a:rPr>
              <a:t> </a:t>
            </a:r>
            <a:r>
              <a:rPr sz="1000" spc="-25" dirty="0">
                <a:solidFill>
                  <a:srgbClr val="2D2D2D"/>
                </a:solidFill>
                <a:latin typeface="Times New Roman"/>
                <a:cs typeface="Times New Roman"/>
              </a:rPr>
              <a:t>nt</a:t>
            </a:r>
            <a:endParaRPr sz="1000">
              <a:latin typeface="Times New Roman"/>
              <a:cs typeface="Times New Roman"/>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bject 4"/>
          <p:cNvPicPr/>
          <p:nvPr/>
        </p:nvPicPr>
        <p:blipFill>
          <a:blip r:embed="rId2" cstate="print"/>
          <a:stretch>
            <a:fillRect/>
          </a:stretch>
        </p:blipFill>
        <p:spPr>
          <a:xfrm>
            <a:off x="9748893" y="1198105"/>
            <a:ext cx="176809" cy="5152157"/>
          </a:xfrm>
          <a:prstGeom prst="rect">
            <a:avLst/>
          </a:prstGeom>
        </p:spPr>
      </p:pic>
      <p:pic>
        <p:nvPicPr>
          <p:cNvPr id="15" name="object 15"/>
          <p:cNvPicPr/>
          <p:nvPr/>
        </p:nvPicPr>
        <p:blipFill>
          <a:blip r:embed="rId3" cstate="print"/>
          <a:stretch>
            <a:fillRect/>
          </a:stretch>
        </p:blipFill>
        <p:spPr>
          <a:xfrm>
            <a:off x="9434904" y="5853339"/>
            <a:ext cx="118888" cy="124993"/>
          </a:xfrm>
          <a:prstGeom prst="rect">
            <a:avLst/>
          </a:prstGeom>
        </p:spPr>
      </p:pic>
      <p:pic>
        <p:nvPicPr>
          <p:cNvPr id="16" name="object 16"/>
          <p:cNvPicPr/>
          <p:nvPr/>
        </p:nvPicPr>
        <p:blipFill>
          <a:blip r:embed="rId4" cstate="print"/>
          <a:stretch>
            <a:fillRect/>
          </a:stretch>
        </p:blipFill>
        <p:spPr>
          <a:xfrm>
            <a:off x="9434904" y="6030159"/>
            <a:ext cx="118888" cy="112798"/>
          </a:xfrm>
          <a:prstGeom prst="rect">
            <a:avLst/>
          </a:prstGeom>
        </p:spPr>
      </p:pic>
      <p:sp>
        <p:nvSpPr>
          <p:cNvPr id="5" name="CuadroTexto 4"/>
          <p:cNvSpPr txBox="1"/>
          <p:nvPr/>
        </p:nvSpPr>
        <p:spPr>
          <a:xfrm>
            <a:off x="914400" y="508000"/>
            <a:ext cx="7555273" cy="461665"/>
          </a:xfrm>
          <a:prstGeom prst="rect">
            <a:avLst/>
          </a:prstGeom>
          <a:noFill/>
        </p:spPr>
        <p:txBody>
          <a:bodyPr wrap="none" rtlCol="0">
            <a:spAutoFit/>
          </a:bodyPr>
          <a:lstStyle/>
          <a:p>
            <a:r>
              <a:rPr lang="es-ES" sz="2400" b="1" dirty="0">
                <a:solidFill>
                  <a:schemeClr val="tx2">
                    <a:lumMod val="60000"/>
                    <a:lumOff val="40000"/>
                  </a:schemeClr>
                </a:solidFill>
              </a:rPr>
              <a:t>El problema matemático subyacente: clasificación</a:t>
            </a:r>
            <a:endParaRPr lang="es-ES" b="1" dirty="0">
              <a:solidFill>
                <a:schemeClr val="tx2">
                  <a:lumMod val="60000"/>
                  <a:lumOff val="40000"/>
                </a:schemeClr>
              </a:solidFill>
            </a:endParaRPr>
          </a:p>
        </p:txBody>
      </p:sp>
      <p:pic>
        <p:nvPicPr>
          <p:cNvPr id="6" name="Imagen 5"/>
          <p:cNvPicPr>
            <a:picLocks noChangeAspect="1"/>
          </p:cNvPicPr>
          <p:nvPr/>
        </p:nvPicPr>
        <p:blipFill rotWithShape="1">
          <a:blip r:embed="rId5"/>
          <a:srcRect l="35000" t="22222" r="3125" b="16666"/>
          <a:stretch/>
        </p:blipFill>
        <p:spPr>
          <a:xfrm>
            <a:off x="389261" y="1422400"/>
            <a:ext cx="9045643" cy="5025357"/>
          </a:xfrm>
          <a:prstGeom prst="rect">
            <a:avLst/>
          </a:prstGeom>
        </p:spPr>
      </p:pic>
    </p:spTree>
    <p:extLst>
      <p:ext uri="{BB962C8B-B14F-4D97-AF65-F5344CB8AC3E}">
        <p14:creationId xmlns:p14="http://schemas.microsoft.com/office/powerpoint/2010/main" val="9412598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bject 4"/>
          <p:cNvPicPr/>
          <p:nvPr/>
        </p:nvPicPr>
        <p:blipFill>
          <a:blip r:embed="rId2" cstate="print"/>
          <a:stretch>
            <a:fillRect/>
          </a:stretch>
        </p:blipFill>
        <p:spPr>
          <a:xfrm>
            <a:off x="9748893" y="1198105"/>
            <a:ext cx="176809" cy="5152157"/>
          </a:xfrm>
          <a:prstGeom prst="rect">
            <a:avLst/>
          </a:prstGeom>
        </p:spPr>
      </p:pic>
      <p:pic>
        <p:nvPicPr>
          <p:cNvPr id="15" name="object 15"/>
          <p:cNvPicPr/>
          <p:nvPr/>
        </p:nvPicPr>
        <p:blipFill>
          <a:blip r:embed="rId3" cstate="print"/>
          <a:stretch>
            <a:fillRect/>
          </a:stretch>
        </p:blipFill>
        <p:spPr>
          <a:xfrm>
            <a:off x="9434904" y="5853339"/>
            <a:ext cx="118888" cy="124993"/>
          </a:xfrm>
          <a:prstGeom prst="rect">
            <a:avLst/>
          </a:prstGeom>
        </p:spPr>
      </p:pic>
      <p:pic>
        <p:nvPicPr>
          <p:cNvPr id="16" name="object 16"/>
          <p:cNvPicPr/>
          <p:nvPr/>
        </p:nvPicPr>
        <p:blipFill>
          <a:blip r:embed="rId4" cstate="print"/>
          <a:stretch>
            <a:fillRect/>
          </a:stretch>
        </p:blipFill>
        <p:spPr>
          <a:xfrm>
            <a:off x="9434904" y="6030159"/>
            <a:ext cx="118888" cy="112798"/>
          </a:xfrm>
          <a:prstGeom prst="rect">
            <a:avLst/>
          </a:prstGeom>
        </p:spPr>
      </p:pic>
      <p:sp>
        <p:nvSpPr>
          <p:cNvPr id="5" name="CuadroTexto 4"/>
          <p:cNvSpPr txBox="1"/>
          <p:nvPr/>
        </p:nvSpPr>
        <p:spPr>
          <a:xfrm>
            <a:off x="914400" y="508000"/>
            <a:ext cx="7111242" cy="461665"/>
          </a:xfrm>
          <a:prstGeom prst="rect">
            <a:avLst/>
          </a:prstGeom>
          <a:noFill/>
        </p:spPr>
        <p:txBody>
          <a:bodyPr wrap="none" rtlCol="0">
            <a:spAutoFit/>
          </a:bodyPr>
          <a:lstStyle/>
          <a:p>
            <a:r>
              <a:rPr lang="es-ES" sz="2400" b="1" dirty="0">
                <a:solidFill>
                  <a:schemeClr val="tx2">
                    <a:lumMod val="60000"/>
                    <a:lumOff val="40000"/>
                  </a:schemeClr>
                </a:solidFill>
              </a:rPr>
              <a:t>El problema matemático subyacente: regresión</a:t>
            </a:r>
            <a:endParaRPr lang="es-ES" b="1" dirty="0">
              <a:solidFill>
                <a:schemeClr val="tx2">
                  <a:lumMod val="60000"/>
                  <a:lumOff val="40000"/>
                </a:schemeClr>
              </a:solidFill>
            </a:endParaRPr>
          </a:p>
        </p:txBody>
      </p:sp>
      <p:pic>
        <p:nvPicPr>
          <p:cNvPr id="2" name="Imagen 1"/>
          <p:cNvPicPr>
            <a:picLocks noChangeAspect="1"/>
          </p:cNvPicPr>
          <p:nvPr/>
        </p:nvPicPr>
        <p:blipFill rotWithShape="1">
          <a:blip r:embed="rId5"/>
          <a:srcRect l="37500" t="22223" r="8125" b="18888"/>
          <a:stretch/>
        </p:blipFill>
        <p:spPr>
          <a:xfrm>
            <a:off x="304800" y="1183591"/>
            <a:ext cx="8711585" cy="5307057"/>
          </a:xfrm>
          <a:prstGeom prst="rect">
            <a:avLst/>
          </a:prstGeom>
        </p:spPr>
      </p:pic>
    </p:spTree>
    <p:extLst>
      <p:ext uri="{BB962C8B-B14F-4D97-AF65-F5344CB8AC3E}">
        <p14:creationId xmlns:p14="http://schemas.microsoft.com/office/powerpoint/2010/main" val="22483363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bject 4"/>
          <p:cNvPicPr/>
          <p:nvPr/>
        </p:nvPicPr>
        <p:blipFill>
          <a:blip r:embed="rId2" cstate="print"/>
          <a:stretch>
            <a:fillRect/>
          </a:stretch>
        </p:blipFill>
        <p:spPr>
          <a:xfrm>
            <a:off x="9748893" y="1198105"/>
            <a:ext cx="176809" cy="5152157"/>
          </a:xfrm>
          <a:prstGeom prst="rect">
            <a:avLst/>
          </a:prstGeom>
        </p:spPr>
      </p:pic>
      <p:pic>
        <p:nvPicPr>
          <p:cNvPr id="15" name="object 15"/>
          <p:cNvPicPr/>
          <p:nvPr/>
        </p:nvPicPr>
        <p:blipFill>
          <a:blip r:embed="rId3" cstate="print"/>
          <a:stretch>
            <a:fillRect/>
          </a:stretch>
        </p:blipFill>
        <p:spPr>
          <a:xfrm>
            <a:off x="9434904" y="5853339"/>
            <a:ext cx="118888" cy="124993"/>
          </a:xfrm>
          <a:prstGeom prst="rect">
            <a:avLst/>
          </a:prstGeom>
        </p:spPr>
      </p:pic>
      <p:pic>
        <p:nvPicPr>
          <p:cNvPr id="16" name="object 16"/>
          <p:cNvPicPr/>
          <p:nvPr/>
        </p:nvPicPr>
        <p:blipFill>
          <a:blip r:embed="rId4" cstate="print"/>
          <a:stretch>
            <a:fillRect/>
          </a:stretch>
        </p:blipFill>
        <p:spPr>
          <a:xfrm>
            <a:off x="9434904" y="6030159"/>
            <a:ext cx="118888" cy="112798"/>
          </a:xfrm>
          <a:prstGeom prst="rect">
            <a:avLst/>
          </a:prstGeom>
        </p:spPr>
      </p:pic>
      <p:pic>
        <p:nvPicPr>
          <p:cNvPr id="3" name="Imagen 2"/>
          <p:cNvPicPr>
            <a:picLocks noChangeAspect="1"/>
          </p:cNvPicPr>
          <p:nvPr/>
        </p:nvPicPr>
        <p:blipFill>
          <a:blip r:embed="rId5"/>
          <a:stretch>
            <a:fillRect/>
          </a:stretch>
        </p:blipFill>
        <p:spPr>
          <a:xfrm>
            <a:off x="1447800" y="1298814"/>
            <a:ext cx="6934200" cy="4844143"/>
          </a:xfrm>
          <a:prstGeom prst="rect">
            <a:avLst/>
          </a:prstGeom>
        </p:spPr>
      </p:pic>
    </p:spTree>
    <p:extLst>
      <p:ext uri="{BB962C8B-B14F-4D97-AF65-F5344CB8AC3E}">
        <p14:creationId xmlns:p14="http://schemas.microsoft.com/office/powerpoint/2010/main" val="41150664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188085" y="2087244"/>
            <a:ext cx="3974465" cy="1440814"/>
          </a:xfrm>
          <a:prstGeom prst="rect">
            <a:avLst/>
          </a:prstGeom>
        </p:spPr>
      </p:pic>
      <p:grpSp>
        <p:nvGrpSpPr>
          <p:cNvPr id="3" name="object 3"/>
          <p:cNvGrpSpPr/>
          <p:nvPr/>
        </p:nvGrpSpPr>
        <p:grpSpPr>
          <a:xfrm>
            <a:off x="925194" y="1280159"/>
            <a:ext cx="8994140" cy="3895725"/>
            <a:chOff x="925194" y="1280159"/>
            <a:chExt cx="8994140" cy="3895725"/>
          </a:xfrm>
        </p:grpSpPr>
        <p:pic>
          <p:nvPicPr>
            <p:cNvPr id="4" name="object 4"/>
            <p:cNvPicPr/>
            <p:nvPr/>
          </p:nvPicPr>
          <p:blipFill>
            <a:blip r:embed="rId3" cstate="print"/>
            <a:stretch>
              <a:fillRect/>
            </a:stretch>
          </p:blipFill>
          <p:spPr>
            <a:xfrm>
              <a:off x="925194" y="3714114"/>
              <a:ext cx="5618480" cy="1322070"/>
            </a:xfrm>
            <a:prstGeom prst="rect">
              <a:avLst/>
            </a:prstGeom>
          </p:spPr>
        </p:pic>
        <p:pic>
          <p:nvPicPr>
            <p:cNvPr id="5" name="object 5"/>
            <p:cNvPicPr/>
            <p:nvPr/>
          </p:nvPicPr>
          <p:blipFill>
            <a:blip r:embed="rId4" cstate="print"/>
            <a:stretch>
              <a:fillRect/>
            </a:stretch>
          </p:blipFill>
          <p:spPr>
            <a:xfrm>
              <a:off x="6473190" y="1280159"/>
              <a:ext cx="3446144" cy="2713990"/>
            </a:xfrm>
            <a:prstGeom prst="rect">
              <a:avLst/>
            </a:prstGeom>
          </p:spPr>
        </p:pic>
        <p:pic>
          <p:nvPicPr>
            <p:cNvPr id="6" name="object 6"/>
            <p:cNvPicPr/>
            <p:nvPr/>
          </p:nvPicPr>
          <p:blipFill>
            <a:blip r:embed="rId5" cstate="print"/>
            <a:stretch>
              <a:fillRect/>
            </a:stretch>
          </p:blipFill>
          <p:spPr>
            <a:xfrm>
              <a:off x="6792594" y="4819014"/>
              <a:ext cx="2674620" cy="356869"/>
            </a:xfrm>
            <a:prstGeom prst="rect">
              <a:avLst/>
            </a:prstGeom>
          </p:spPr>
        </p:pic>
      </p:grpSp>
      <p:grpSp>
        <p:nvGrpSpPr>
          <p:cNvPr id="7" name="object 7"/>
          <p:cNvGrpSpPr/>
          <p:nvPr/>
        </p:nvGrpSpPr>
        <p:grpSpPr>
          <a:xfrm>
            <a:off x="2130425" y="5016500"/>
            <a:ext cx="4587875" cy="1232535"/>
            <a:chOff x="2130425" y="5016500"/>
            <a:chExt cx="4587875" cy="1232535"/>
          </a:xfrm>
        </p:grpSpPr>
        <p:pic>
          <p:nvPicPr>
            <p:cNvPr id="8" name="object 8"/>
            <p:cNvPicPr/>
            <p:nvPr/>
          </p:nvPicPr>
          <p:blipFill>
            <a:blip r:embed="rId6" cstate="print"/>
            <a:stretch>
              <a:fillRect/>
            </a:stretch>
          </p:blipFill>
          <p:spPr>
            <a:xfrm>
              <a:off x="2130425" y="5342254"/>
              <a:ext cx="4402455" cy="906780"/>
            </a:xfrm>
            <a:prstGeom prst="rect">
              <a:avLst/>
            </a:prstGeom>
          </p:spPr>
        </p:pic>
        <p:sp>
          <p:nvSpPr>
            <p:cNvPr id="9" name="object 9"/>
            <p:cNvSpPr/>
            <p:nvPr/>
          </p:nvSpPr>
          <p:spPr>
            <a:xfrm>
              <a:off x="4260850" y="5016500"/>
              <a:ext cx="2457450" cy="363855"/>
            </a:xfrm>
            <a:custGeom>
              <a:avLst/>
              <a:gdLst/>
              <a:ahLst/>
              <a:cxnLst/>
              <a:rect l="l" t="t" r="r" b="b"/>
              <a:pathLst>
                <a:path w="2457450" h="363854">
                  <a:moveTo>
                    <a:pt x="2381884" y="33019"/>
                  </a:moveTo>
                  <a:lnTo>
                    <a:pt x="0" y="354330"/>
                  </a:lnTo>
                  <a:lnTo>
                    <a:pt x="635" y="363855"/>
                  </a:lnTo>
                  <a:lnTo>
                    <a:pt x="2382520" y="41910"/>
                  </a:lnTo>
                  <a:lnTo>
                    <a:pt x="2381884" y="33019"/>
                  </a:lnTo>
                  <a:close/>
                </a:path>
                <a:path w="2457450" h="363854">
                  <a:moveTo>
                    <a:pt x="2395854" y="40005"/>
                  </a:moveTo>
                  <a:lnTo>
                    <a:pt x="2382520" y="41910"/>
                  </a:lnTo>
                  <a:lnTo>
                    <a:pt x="2386965" y="75564"/>
                  </a:lnTo>
                  <a:lnTo>
                    <a:pt x="2395854" y="69850"/>
                  </a:lnTo>
                  <a:lnTo>
                    <a:pt x="2395854" y="40005"/>
                  </a:lnTo>
                  <a:close/>
                </a:path>
                <a:path w="2457450" h="363854">
                  <a:moveTo>
                    <a:pt x="2451934" y="31114"/>
                  </a:moveTo>
                  <a:lnTo>
                    <a:pt x="2393950" y="31114"/>
                  </a:lnTo>
                  <a:lnTo>
                    <a:pt x="2395854" y="40005"/>
                  </a:lnTo>
                  <a:lnTo>
                    <a:pt x="2395854" y="69850"/>
                  </a:lnTo>
                  <a:lnTo>
                    <a:pt x="2451934" y="31114"/>
                  </a:lnTo>
                  <a:close/>
                </a:path>
                <a:path w="2457450" h="363854">
                  <a:moveTo>
                    <a:pt x="2393950" y="31114"/>
                  </a:moveTo>
                  <a:lnTo>
                    <a:pt x="2381884" y="33019"/>
                  </a:lnTo>
                  <a:lnTo>
                    <a:pt x="2382520" y="41910"/>
                  </a:lnTo>
                  <a:lnTo>
                    <a:pt x="2395854" y="40005"/>
                  </a:lnTo>
                  <a:lnTo>
                    <a:pt x="2393950" y="31114"/>
                  </a:lnTo>
                  <a:close/>
                </a:path>
                <a:path w="2457450" h="363854">
                  <a:moveTo>
                    <a:pt x="2377440" y="0"/>
                  </a:moveTo>
                  <a:lnTo>
                    <a:pt x="2381884" y="33019"/>
                  </a:lnTo>
                  <a:lnTo>
                    <a:pt x="2393950" y="31114"/>
                  </a:lnTo>
                  <a:lnTo>
                    <a:pt x="2451934" y="31114"/>
                  </a:lnTo>
                  <a:lnTo>
                    <a:pt x="2457450" y="27305"/>
                  </a:lnTo>
                  <a:lnTo>
                    <a:pt x="2377440" y="0"/>
                  </a:lnTo>
                  <a:close/>
                </a:path>
              </a:pathLst>
            </a:custGeom>
            <a:solidFill>
              <a:srgbClr val="357DB8"/>
            </a:solidFill>
          </p:spPr>
          <p:txBody>
            <a:bodyPr wrap="square" lIns="0" tIns="0" rIns="0" bIns="0" rtlCol="0"/>
            <a:lstStyle/>
            <a:p>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9748893" y="1198105"/>
            <a:ext cx="176809" cy="5152157"/>
          </a:xfrm>
          <a:prstGeom prst="rect">
            <a:avLst/>
          </a:prstGeom>
        </p:spPr>
      </p:pic>
      <p:sp>
        <p:nvSpPr>
          <p:cNvPr id="3" name="object 3"/>
          <p:cNvSpPr txBox="1">
            <a:spLocks noGrp="1"/>
          </p:cNvSpPr>
          <p:nvPr>
            <p:ph type="title"/>
          </p:nvPr>
        </p:nvSpPr>
        <p:spPr>
          <a:xfrm>
            <a:off x="4588842" y="2259533"/>
            <a:ext cx="2175510" cy="361315"/>
          </a:xfrm>
          <a:prstGeom prst="rect">
            <a:avLst/>
          </a:prstGeom>
        </p:spPr>
        <p:txBody>
          <a:bodyPr vert="horz" wrap="square" lIns="0" tIns="12700" rIns="0" bIns="0" rtlCol="0">
            <a:spAutoFit/>
          </a:bodyPr>
          <a:lstStyle/>
          <a:p>
            <a:pPr marL="12700">
              <a:lnSpc>
                <a:spcPct val="100000"/>
              </a:lnSpc>
              <a:spcBef>
                <a:spcPts val="100"/>
              </a:spcBef>
            </a:pPr>
            <a:r>
              <a:rPr sz="2200" spc="80" dirty="0">
                <a:solidFill>
                  <a:srgbClr val="234472"/>
                </a:solidFill>
              </a:rPr>
              <a:t>Machine</a:t>
            </a:r>
            <a:r>
              <a:rPr sz="2200" spc="165" dirty="0">
                <a:solidFill>
                  <a:srgbClr val="234472"/>
                </a:solidFill>
              </a:rPr>
              <a:t> </a:t>
            </a:r>
            <a:r>
              <a:rPr sz="2200" spc="70" dirty="0">
                <a:solidFill>
                  <a:srgbClr val="284669"/>
                </a:solidFill>
              </a:rPr>
              <a:t>learning</a:t>
            </a:r>
            <a:endParaRPr sz="2200"/>
          </a:p>
        </p:txBody>
      </p:sp>
      <p:sp>
        <p:nvSpPr>
          <p:cNvPr id="4" name="object 4"/>
          <p:cNvSpPr txBox="1"/>
          <p:nvPr/>
        </p:nvSpPr>
        <p:spPr>
          <a:xfrm>
            <a:off x="1185642" y="2890850"/>
            <a:ext cx="7731125" cy="1908810"/>
          </a:xfrm>
          <a:prstGeom prst="rect">
            <a:avLst/>
          </a:prstGeom>
        </p:spPr>
        <p:txBody>
          <a:bodyPr vert="horz" wrap="square" lIns="0" tIns="12700" rIns="0" bIns="0" rtlCol="0">
            <a:spAutoFit/>
          </a:bodyPr>
          <a:lstStyle/>
          <a:p>
            <a:pPr marL="231775" indent="-219075">
              <a:lnSpc>
                <a:spcPct val="100000"/>
              </a:lnSpc>
              <a:spcBef>
                <a:spcPts val="100"/>
              </a:spcBef>
              <a:buClr>
                <a:srgbClr val="EF0305"/>
              </a:buClr>
              <a:buChar char="•"/>
              <a:tabLst>
                <a:tab pos="231775" algn="l"/>
              </a:tabLst>
            </a:pPr>
            <a:r>
              <a:rPr sz="2150" dirty="0">
                <a:solidFill>
                  <a:schemeClr val="tx1"/>
                </a:solidFill>
                <a:latin typeface="Times New Roman"/>
                <a:cs typeface="Times New Roman"/>
              </a:rPr>
              <a:t>Expresión</a:t>
            </a:r>
            <a:r>
              <a:rPr sz="2150" spc="350" dirty="0">
                <a:solidFill>
                  <a:schemeClr val="tx1"/>
                </a:solidFill>
                <a:latin typeface="Times New Roman"/>
                <a:cs typeface="Times New Roman"/>
              </a:rPr>
              <a:t> </a:t>
            </a:r>
            <a:r>
              <a:rPr sz="2150" spc="65" dirty="0">
                <a:solidFill>
                  <a:schemeClr val="tx1"/>
                </a:solidFill>
                <a:latin typeface="Times New Roman"/>
                <a:cs typeface="Times New Roman"/>
              </a:rPr>
              <a:t>de</a:t>
            </a:r>
            <a:r>
              <a:rPr sz="2150" spc="100" dirty="0">
                <a:solidFill>
                  <a:schemeClr val="tx1"/>
                </a:solidFill>
                <a:latin typeface="Times New Roman"/>
                <a:cs typeface="Times New Roman"/>
              </a:rPr>
              <a:t> </a:t>
            </a:r>
            <a:r>
              <a:rPr sz="2150" dirty="0">
                <a:solidFill>
                  <a:schemeClr val="tx1"/>
                </a:solidFill>
                <a:latin typeface="Times New Roman"/>
                <a:cs typeface="Times New Roman"/>
              </a:rPr>
              <a:t>años</a:t>
            </a:r>
            <a:r>
              <a:rPr sz="2150" spc="265" dirty="0">
                <a:solidFill>
                  <a:schemeClr val="tx1"/>
                </a:solidFill>
                <a:latin typeface="Times New Roman"/>
                <a:cs typeface="Times New Roman"/>
              </a:rPr>
              <a:t> </a:t>
            </a:r>
            <a:r>
              <a:rPr sz="2150" dirty="0">
                <a:solidFill>
                  <a:schemeClr val="tx1"/>
                </a:solidFill>
                <a:latin typeface="Times New Roman"/>
                <a:cs typeface="Times New Roman"/>
              </a:rPr>
              <a:t>60</a:t>
            </a:r>
            <a:r>
              <a:rPr sz="2150" spc="195" dirty="0">
                <a:solidFill>
                  <a:schemeClr val="tx1"/>
                </a:solidFill>
                <a:latin typeface="Times New Roman"/>
                <a:cs typeface="Times New Roman"/>
              </a:rPr>
              <a:t> </a:t>
            </a:r>
            <a:r>
              <a:rPr sz="2150" dirty="0">
                <a:solidFill>
                  <a:schemeClr val="tx1"/>
                </a:solidFill>
                <a:latin typeface="Times New Roman"/>
                <a:cs typeface="Times New Roman"/>
              </a:rPr>
              <a:t>derivada</a:t>
            </a:r>
            <a:r>
              <a:rPr sz="2150" spc="320" dirty="0">
                <a:solidFill>
                  <a:schemeClr val="tx1"/>
                </a:solidFill>
                <a:latin typeface="Times New Roman"/>
                <a:cs typeface="Times New Roman"/>
              </a:rPr>
              <a:t> </a:t>
            </a:r>
            <a:r>
              <a:rPr sz="2150" dirty="0">
                <a:solidFill>
                  <a:schemeClr val="tx1"/>
                </a:solidFill>
                <a:latin typeface="Times New Roman"/>
                <a:cs typeface="Times New Roman"/>
              </a:rPr>
              <a:t>de</a:t>
            </a:r>
            <a:r>
              <a:rPr sz="2150" spc="220" dirty="0">
                <a:solidFill>
                  <a:schemeClr val="tx1"/>
                </a:solidFill>
                <a:latin typeface="Times New Roman"/>
                <a:cs typeface="Times New Roman"/>
              </a:rPr>
              <a:t> </a:t>
            </a:r>
            <a:r>
              <a:rPr sz="2150" dirty="0">
                <a:solidFill>
                  <a:schemeClr val="tx1"/>
                </a:solidFill>
                <a:latin typeface="Times New Roman"/>
                <a:cs typeface="Times New Roman"/>
              </a:rPr>
              <a:t>la</a:t>
            </a:r>
            <a:r>
              <a:rPr sz="2150" spc="160" dirty="0">
                <a:solidFill>
                  <a:schemeClr val="tx1"/>
                </a:solidFill>
                <a:latin typeface="Times New Roman"/>
                <a:cs typeface="Times New Roman"/>
              </a:rPr>
              <a:t> </a:t>
            </a:r>
            <a:r>
              <a:rPr sz="2150" dirty="0">
                <a:solidFill>
                  <a:schemeClr val="tx1"/>
                </a:solidFill>
                <a:latin typeface="Times New Roman"/>
                <a:cs typeface="Times New Roman"/>
              </a:rPr>
              <a:t>inteligencia</a:t>
            </a:r>
            <a:r>
              <a:rPr sz="2150" spc="285" dirty="0">
                <a:solidFill>
                  <a:schemeClr val="tx1"/>
                </a:solidFill>
                <a:latin typeface="Times New Roman"/>
                <a:cs typeface="Times New Roman"/>
              </a:rPr>
              <a:t> </a:t>
            </a:r>
            <a:r>
              <a:rPr sz="2150" spc="-10" dirty="0">
                <a:solidFill>
                  <a:schemeClr val="tx1"/>
                </a:solidFill>
                <a:latin typeface="Times New Roman"/>
                <a:cs typeface="Times New Roman"/>
              </a:rPr>
              <a:t>artificial.</a:t>
            </a:r>
            <a:endParaRPr sz="2150" dirty="0">
              <a:solidFill>
                <a:schemeClr val="tx1"/>
              </a:solidFill>
              <a:latin typeface="Times New Roman"/>
              <a:cs typeface="Times New Roman"/>
            </a:endParaRPr>
          </a:p>
          <a:p>
            <a:pPr>
              <a:lnSpc>
                <a:spcPct val="100000"/>
              </a:lnSpc>
              <a:spcBef>
                <a:spcPts val="135"/>
              </a:spcBef>
              <a:buFont typeface="Times New Roman"/>
              <a:buChar char="•"/>
            </a:pPr>
            <a:endParaRPr sz="2150" dirty="0">
              <a:solidFill>
                <a:schemeClr val="tx1"/>
              </a:solidFill>
              <a:latin typeface="Times New Roman"/>
              <a:cs typeface="Times New Roman"/>
            </a:endParaRPr>
          </a:p>
          <a:p>
            <a:pPr marL="226060" marR="5080" indent="-213995">
              <a:lnSpc>
                <a:spcPts val="2380"/>
              </a:lnSpc>
              <a:spcBef>
                <a:spcPts val="5"/>
              </a:spcBef>
              <a:buClr>
                <a:srgbClr val="F00F00"/>
              </a:buClr>
              <a:buChar char="•"/>
              <a:tabLst>
                <a:tab pos="226060" algn="l"/>
              </a:tabLst>
            </a:pPr>
            <a:r>
              <a:rPr sz="2150" dirty="0">
                <a:solidFill>
                  <a:schemeClr val="tx1"/>
                </a:solidFill>
                <a:latin typeface="Times New Roman"/>
                <a:cs typeface="Times New Roman"/>
              </a:rPr>
              <a:t>Se</a:t>
            </a:r>
            <a:r>
              <a:rPr sz="2150" spc="225" dirty="0">
                <a:solidFill>
                  <a:schemeClr val="tx1"/>
                </a:solidFill>
                <a:latin typeface="Times New Roman"/>
                <a:cs typeface="Times New Roman"/>
              </a:rPr>
              <a:t> </a:t>
            </a:r>
            <a:r>
              <a:rPr sz="2150" dirty="0">
                <a:solidFill>
                  <a:schemeClr val="tx1"/>
                </a:solidFill>
                <a:latin typeface="Times New Roman"/>
                <a:cs typeface="Times New Roman"/>
              </a:rPr>
              <a:t>pretendía</a:t>
            </a:r>
            <a:r>
              <a:rPr sz="2150" spc="320" dirty="0">
                <a:solidFill>
                  <a:schemeClr val="tx1"/>
                </a:solidFill>
                <a:latin typeface="Times New Roman"/>
                <a:cs typeface="Times New Roman"/>
              </a:rPr>
              <a:t> </a:t>
            </a:r>
            <a:r>
              <a:rPr sz="2150" dirty="0">
                <a:solidFill>
                  <a:schemeClr val="tx1"/>
                </a:solidFill>
                <a:latin typeface="Times New Roman"/>
                <a:cs typeface="Times New Roman"/>
              </a:rPr>
              <a:t>crear</a:t>
            </a:r>
            <a:r>
              <a:rPr sz="2150" spc="245" dirty="0">
                <a:solidFill>
                  <a:schemeClr val="tx1"/>
                </a:solidFill>
                <a:latin typeface="Times New Roman"/>
                <a:cs typeface="Times New Roman"/>
              </a:rPr>
              <a:t> </a:t>
            </a:r>
            <a:r>
              <a:rPr sz="2150" dirty="0">
                <a:solidFill>
                  <a:schemeClr val="tx1"/>
                </a:solidFill>
                <a:latin typeface="Times New Roman"/>
                <a:cs typeface="Times New Roman"/>
              </a:rPr>
              <a:t>modelos</a:t>
            </a:r>
            <a:r>
              <a:rPr sz="2150" spc="315" dirty="0">
                <a:solidFill>
                  <a:schemeClr val="tx1"/>
                </a:solidFill>
                <a:latin typeface="Times New Roman"/>
                <a:cs typeface="Times New Roman"/>
              </a:rPr>
              <a:t> </a:t>
            </a:r>
            <a:r>
              <a:rPr sz="2150" dirty="0">
                <a:solidFill>
                  <a:schemeClr val="tx1"/>
                </a:solidFill>
                <a:latin typeface="Times New Roman"/>
                <a:cs typeface="Times New Roman"/>
              </a:rPr>
              <a:t>y</a:t>
            </a:r>
            <a:r>
              <a:rPr sz="2150" spc="204" dirty="0">
                <a:solidFill>
                  <a:schemeClr val="tx1"/>
                </a:solidFill>
                <a:latin typeface="Times New Roman"/>
                <a:cs typeface="Times New Roman"/>
              </a:rPr>
              <a:t> </a:t>
            </a:r>
            <a:r>
              <a:rPr sz="2150" dirty="0">
                <a:solidFill>
                  <a:schemeClr val="tx1"/>
                </a:solidFill>
                <a:latin typeface="Times New Roman"/>
                <a:cs typeface="Times New Roman"/>
              </a:rPr>
              <a:t>herramientas</a:t>
            </a:r>
            <a:r>
              <a:rPr sz="2150" spc="295" dirty="0">
                <a:solidFill>
                  <a:schemeClr val="tx1"/>
                </a:solidFill>
                <a:latin typeface="Times New Roman"/>
                <a:cs typeface="Times New Roman"/>
              </a:rPr>
              <a:t> </a:t>
            </a:r>
            <a:r>
              <a:rPr sz="2150" dirty="0">
                <a:solidFill>
                  <a:schemeClr val="tx1"/>
                </a:solidFill>
                <a:latin typeface="Times New Roman"/>
                <a:cs typeface="Times New Roman"/>
              </a:rPr>
              <a:t>para</a:t>
            </a:r>
            <a:r>
              <a:rPr sz="2150" spc="229" dirty="0">
                <a:solidFill>
                  <a:schemeClr val="tx1"/>
                </a:solidFill>
                <a:latin typeface="Times New Roman"/>
                <a:cs typeface="Times New Roman"/>
              </a:rPr>
              <a:t> </a:t>
            </a:r>
            <a:r>
              <a:rPr sz="2150" dirty="0">
                <a:solidFill>
                  <a:schemeClr val="tx1"/>
                </a:solidFill>
                <a:latin typeface="Times New Roman"/>
                <a:cs typeface="Times New Roman"/>
              </a:rPr>
              <a:t>que</a:t>
            </a:r>
            <a:r>
              <a:rPr sz="2150" spc="225" dirty="0">
                <a:solidFill>
                  <a:schemeClr val="tx1"/>
                </a:solidFill>
                <a:latin typeface="Times New Roman"/>
                <a:cs typeface="Times New Roman"/>
              </a:rPr>
              <a:t> </a:t>
            </a:r>
            <a:r>
              <a:rPr sz="2150" dirty="0">
                <a:solidFill>
                  <a:schemeClr val="tx1"/>
                </a:solidFill>
                <a:latin typeface="Times New Roman"/>
                <a:cs typeface="Times New Roman"/>
              </a:rPr>
              <a:t>las</a:t>
            </a:r>
            <a:r>
              <a:rPr sz="2150" spc="225" dirty="0">
                <a:solidFill>
                  <a:schemeClr val="tx1"/>
                </a:solidFill>
                <a:latin typeface="Times New Roman"/>
                <a:cs typeface="Times New Roman"/>
              </a:rPr>
              <a:t> </a:t>
            </a:r>
            <a:r>
              <a:rPr sz="2150" spc="-10" dirty="0">
                <a:solidFill>
                  <a:schemeClr val="tx1"/>
                </a:solidFill>
                <a:latin typeface="Times New Roman"/>
                <a:cs typeface="Times New Roman"/>
              </a:rPr>
              <a:t>máquinas </a:t>
            </a:r>
            <a:r>
              <a:rPr sz="2150" dirty="0">
                <a:solidFill>
                  <a:schemeClr val="tx1"/>
                </a:solidFill>
                <a:latin typeface="Times New Roman"/>
                <a:cs typeface="Times New Roman"/>
              </a:rPr>
              <a:t>"aprendieran"</a:t>
            </a:r>
            <a:r>
              <a:rPr sz="2150" spc="400" dirty="0">
                <a:solidFill>
                  <a:schemeClr val="tx1"/>
                </a:solidFill>
                <a:latin typeface="Times New Roman"/>
                <a:cs typeface="Times New Roman"/>
              </a:rPr>
              <a:t> </a:t>
            </a:r>
            <a:r>
              <a:rPr sz="2150" dirty="0">
                <a:solidFill>
                  <a:schemeClr val="tx1"/>
                </a:solidFill>
                <a:latin typeface="Times New Roman"/>
                <a:cs typeface="Times New Roman"/>
              </a:rPr>
              <a:t>por</a:t>
            </a:r>
            <a:r>
              <a:rPr sz="2150" spc="180" dirty="0">
                <a:solidFill>
                  <a:schemeClr val="tx1"/>
                </a:solidFill>
                <a:latin typeface="Times New Roman"/>
                <a:cs typeface="Times New Roman"/>
              </a:rPr>
              <a:t> </a:t>
            </a:r>
            <a:r>
              <a:rPr sz="2150" dirty="0">
                <a:solidFill>
                  <a:schemeClr val="tx1"/>
                </a:solidFill>
                <a:latin typeface="Times New Roman"/>
                <a:cs typeface="Times New Roman"/>
              </a:rPr>
              <a:t>sí</a:t>
            </a:r>
            <a:r>
              <a:rPr sz="2150" spc="295" dirty="0">
                <a:solidFill>
                  <a:schemeClr val="tx1"/>
                </a:solidFill>
                <a:latin typeface="Times New Roman"/>
                <a:cs typeface="Times New Roman"/>
              </a:rPr>
              <a:t> </a:t>
            </a:r>
            <a:r>
              <a:rPr sz="2150" spc="-10" dirty="0">
                <a:solidFill>
                  <a:schemeClr val="tx1"/>
                </a:solidFill>
                <a:latin typeface="Times New Roman"/>
                <a:cs typeface="Times New Roman"/>
              </a:rPr>
              <a:t>solas.</a:t>
            </a:r>
            <a:endParaRPr sz="2150" dirty="0">
              <a:solidFill>
                <a:schemeClr val="tx1"/>
              </a:solidFill>
              <a:latin typeface="Times New Roman"/>
              <a:cs typeface="Times New Roman"/>
            </a:endParaRPr>
          </a:p>
          <a:p>
            <a:pPr marL="231775" indent="-218440">
              <a:lnSpc>
                <a:spcPct val="100000"/>
              </a:lnSpc>
              <a:spcBef>
                <a:spcPts val="2415"/>
              </a:spcBef>
              <a:buClr>
                <a:srgbClr val="E80700"/>
              </a:buClr>
              <a:buChar char="•"/>
              <a:tabLst>
                <a:tab pos="231775" algn="l"/>
              </a:tabLst>
            </a:pPr>
            <a:r>
              <a:rPr sz="2050" spc="70" dirty="0">
                <a:solidFill>
                  <a:schemeClr val="tx1"/>
                </a:solidFill>
                <a:latin typeface="Times New Roman"/>
                <a:cs typeface="Times New Roman"/>
              </a:rPr>
              <a:t>La</a:t>
            </a:r>
            <a:r>
              <a:rPr sz="2050" spc="130" dirty="0">
                <a:solidFill>
                  <a:schemeClr val="tx1"/>
                </a:solidFill>
                <a:latin typeface="Times New Roman"/>
                <a:cs typeface="Times New Roman"/>
              </a:rPr>
              <a:t> </a:t>
            </a:r>
            <a:r>
              <a:rPr sz="2050" spc="60" dirty="0">
                <a:solidFill>
                  <a:schemeClr val="tx1"/>
                </a:solidFill>
                <a:latin typeface="Times New Roman"/>
                <a:cs typeface="Times New Roman"/>
              </a:rPr>
              <a:t>traducción</a:t>
            </a:r>
            <a:r>
              <a:rPr sz="2050" spc="260" dirty="0">
                <a:solidFill>
                  <a:schemeClr val="tx1"/>
                </a:solidFill>
                <a:latin typeface="Times New Roman"/>
                <a:cs typeface="Times New Roman"/>
              </a:rPr>
              <a:t> </a:t>
            </a:r>
            <a:r>
              <a:rPr sz="2050" spc="50" dirty="0">
                <a:solidFill>
                  <a:schemeClr val="tx1"/>
                </a:solidFill>
                <a:latin typeface="Times New Roman"/>
                <a:cs typeface="Times New Roman"/>
              </a:rPr>
              <a:t>habitual</a:t>
            </a:r>
            <a:r>
              <a:rPr sz="2050" spc="235" dirty="0">
                <a:solidFill>
                  <a:schemeClr val="tx1"/>
                </a:solidFill>
                <a:latin typeface="Times New Roman"/>
                <a:cs typeface="Times New Roman"/>
              </a:rPr>
              <a:t> </a:t>
            </a:r>
            <a:r>
              <a:rPr sz="2050" dirty="0">
                <a:solidFill>
                  <a:schemeClr val="tx1"/>
                </a:solidFill>
                <a:latin typeface="Times New Roman"/>
                <a:cs typeface="Times New Roman"/>
              </a:rPr>
              <a:t>al</a:t>
            </a:r>
            <a:r>
              <a:rPr sz="2050" spc="145" dirty="0">
                <a:solidFill>
                  <a:schemeClr val="tx1"/>
                </a:solidFill>
                <a:latin typeface="Times New Roman"/>
                <a:cs typeface="Times New Roman"/>
              </a:rPr>
              <a:t> </a:t>
            </a:r>
            <a:r>
              <a:rPr sz="2050" spc="65" dirty="0">
                <a:solidFill>
                  <a:schemeClr val="tx1"/>
                </a:solidFill>
                <a:latin typeface="Times New Roman"/>
                <a:cs typeface="Times New Roman"/>
              </a:rPr>
              <a:t>español</a:t>
            </a:r>
            <a:r>
              <a:rPr sz="2050" spc="140" dirty="0">
                <a:solidFill>
                  <a:schemeClr val="tx1"/>
                </a:solidFill>
                <a:latin typeface="Times New Roman"/>
                <a:cs typeface="Times New Roman"/>
              </a:rPr>
              <a:t> </a:t>
            </a:r>
            <a:r>
              <a:rPr sz="2050" spc="65" dirty="0">
                <a:solidFill>
                  <a:schemeClr val="tx1"/>
                </a:solidFill>
                <a:latin typeface="Times New Roman"/>
                <a:cs typeface="Times New Roman"/>
              </a:rPr>
              <a:t>es</a:t>
            </a:r>
            <a:r>
              <a:rPr sz="2050" spc="140" dirty="0">
                <a:solidFill>
                  <a:schemeClr val="tx1"/>
                </a:solidFill>
                <a:latin typeface="Times New Roman"/>
                <a:cs typeface="Times New Roman"/>
              </a:rPr>
              <a:t> </a:t>
            </a:r>
            <a:r>
              <a:rPr sz="2050" spc="60" dirty="0">
                <a:solidFill>
                  <a:schemeClr val="tx1"/>
                </a:solidFill>
                <a:latin typeface="Times New Roman"/>
                <a:cs typeface="Times New Roman"/>
              </a:rPr>
              <a:t>"aprendizaje</a:t>
            </a:r>
            <a:r>
              <a:rPr sz="2050" spc="220" dirty="0">
                <a:solidFill>
                  <a:schemeClr val="tx1"/>
                </a:solidFill>
                <a:latin typeface="Times New Roman"/>
                <a:cs typeface="Times New Roman"/>
              </a:rPr>
              <a:t> </a:t>
            </a:r>
            <a:r>
              <a:rPr sz="2050" spc="55" dirty="0">
                <a:solidFill>
                  <a:schemeClr val="tx1"/>
                </a:solidFill>
                <a:latin typeface="Times New Roman"/>
                <a:cs typeface="Times New Roman"/>
              </a:rPr>
              <a:t>automático".</a:t>
            </a:r>
            <a:endParaRPr sz="2050" dirty="0">
              <a:solidFill>
                <a:schemeClr val="tx1"/>
              </a:solidFill>
              <a:latin typeface="Times New Roman"/>
              <a:cs typeface="Times New Roman"/>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3463021" y="1490771"/>
            <a:ext cx="3511796" cy="4329032"/>
          </a:xfrm>
          <a:prstGeom prst="rect">
            <a:avLst/>
          </a:prstGeom>
        </p:spPr>
      </p:pic>
      <p:grpSp>
        <p:nvGrpSpPr>
          <p:cNvPr id="3" name="object 3"/>
          <p:cNvGrpSpPr/>
          <p:nvPr/>
        </p:nvGrpSpPr>
        <p:grpSpPr>
          <a:xfrm>
            <a:off x="3197807" y="1460286"/>
            <a:ext cx="4347210" cy="4356735"/>
            <a:chOff x="3197807" y="1460286"/>
            <a:chExt cx="4347210" cy="4356735"/>
          </a:xfrm>
        </p:grpSpPr>
        <p:sp>
          <p:nvSpPr>
            <p:cNvPr id="4" name="object 4"/>
            <p:cNvSpPr/>
            <p:nvPr/>
          </p:nvSpPr>
          <p:spPr>
            <a:xfrm>
              <a:off x="3199332" y="1460286"/>
              <a:ext cx="0" cy="4353560"/>
            </a:xfrm>
            <a:custGeom>
              <a:avLst/>
              <a:gdLst/>
              <a:ahLst/>
              <a:cxnLst/>
              <a:rect l="l" t="t" r="r" b="b"/>
              <a:pathLst>
                <a:path h="4353560">
                  <a:moveTo>
                    <a:pt x="0" y="4353422"/>
                  </a:moveTo>
                  <a:lnTo>
                    <a:pt x="0" y="0"/>
                  </a:lnTo>
                </a:path>
              </a:pathLst>
            </a:custGeom>
            <a:ln w="3175">
              <a:solidFill>
                <a:srgbClr val="2F2F2F"/>
              </a:solidFill>
            </a:ln>
          </p:spPr>
          <p:txBody>
            <a:bodyPr wrap="square" lIns="0" tIns="0" rIns="0" bIns="0" rtlCol="0"/>
            <a:lstStyle/>
            <a:p>
              <a:endParaRPr/>
            </a:p>
          </p:txBody>
        </p:sp>
        <p:sp>
          <p:nvSpPr>
            <p:cNvPr id="5" name="object 5"/>
            <p:cNvSpPr/>
            <p:nvPr/>
          </p:nvSpPr>
          <p:spPr>
            <a:xfrm>
              <a:off x="3200855" y="5815231"/>
              <a:ext cx="4344035" cy="0"/>
            </a:xfrm>
            <a:custGeom>
              <a:avLst/>
              <a:gdLst/>
              <a:ahLst/>
              <a:cxnLst/>
              <a:rect l="l" t="t" r="r" b="b"/>
              <a:pathLst>
                <a:path w="4344034">
                  <a:moveTo>
                    <a:pt x="0" y="0"/>
                  </a:moveTo>
                  <a:lnTo>
                    <a:pt x="4344021" y="0"/>
                  </a:lnTo>
                </a:path>
              </a:pathLst>
            </a:custGeom>
            <a:ln w="3175">
              <a:solidFill>
                <a:srgbClr val="2F2F2F"/>
              </a:solidFill>
            </a:ln>
          </p:spPr>
          <p:txBody>
            <a:bodyPr wrap="square" lIns="0" tIns="0" rIns="0" bIns="0" rtlCol="0"/>
            <a:lstStyle/>
            <a:p>
              <a:endParaRPr/>
            </a:p>
          </p:txBody>
        </p:sp>
        <p:sp>
          <p:nvSpPr>
            <p:cNvPr id="6" name="object 6"/>
            <p:cNvSpPr/>
            <p:nvPr/>
          </p:nvSpPr>
          <p:spPr>
            <a:xfrm>
              <a:off x="3200855" y="1467908"/>
              <a:ext cx="4338320" cy="0"/>
            </a:xfrm>
            <a:custGeom>
              <a:avLst/>
              <a:gdLst/>
              <a:ahLst/>
              <a:cxnLst/>
              <a:rect l="l" t="t" r="r" b="b"/>
              <a:pathLst>
                <a:path w="4338320">
                  <a:moveTo>
                    <a:pt x="0" y="0"/>
                  </a:moveTo>
                  <a:lnTo>
                    <a:pt x="4337924" y="0"/>
                  </a:lnTo>
                </a:path>
              </a:pathLst>
            </a:custGeom>
            <a:ln w="3175">
              <a:solidFill>
                <a:srgbClr val="2F2F2F"/>
              </a:solidFill>
            </a:ln>
          </p:spPr>
          <p:txBody>
            <a:bodyPr wrap="square" lIns="0" tIns="0" rIns="0" bIns="0" rtlCol="0"/>
            <a:lstStyle/>
            <a:p>
              <a:endParaRPr/>
            </a:p>
          </p:txBody>
        </p:sp>
      </p:grpSp>
      <p:sp>
        <p:nvSpPr>
          <p:cNvPr id="7" name="object 7"/>
          <p:cNvSpPr txBox="1"/>
          <p:nvPr/>
        </p:nvSpPr>
        <p:spPr>
          <a:xfrm>
            <a:off x="2921654" y="4438000"/>
            <a:ext cx="176530" cy="78740"/>
          </a:xfrm>
          <a:prstGeom prst="rect">
            <a:avLst/>
          </a:prstGeom>
        </p:spPr>
        <p:txBody>
          <a:bodyPr vert="vert270" wrap="square" lIns="0" tIns="0" rIns="0" bIns="0" rtlCol="0">
            <a:spAutoFit/>
          </a:bodyPr>
          <a:lstStyle/>
          <a:p>
            <a:pPr marL="12700">
              <a:lnSpc>
                <a:spcPts val="1185"/>
              </a:lnSpc>
            </a:pPr>
            <a:r>
              <a:rPr sz="1050" spc="-155" dirty="0">
                <a:solidFill>
                  <a:srgbClr val="595959"/>
                </a:solidFill>
                <a:latin typeface="Courier New"/>
                <a:cs typeface="Courier New"/>
              </a:rPr>
              <a:t>0</a:t>
            </a:r>
            <a:endParaRPr sz="1050">
              <a:latin typeface="Courier New"/>
              <a:cs typeface="Courier New"/>
            </a:endParaRPr>
          </a:p>
        </p:txBody>
      </p:sp>
      <p:pic>
        <p:nvPicPr>
          <p:cNvPr id="8" name="object 8"/>
          <p:cNvPicPr/>
          <p:nvPr/>
        </p:nvPicPr>
        <p:blipFill>
          <a:blip r:embed="rId3" cstate="print"/>
          <a:stretch>
            <a:fillRect/>
          </a:stretch>
        </p:blipFill>
        <p:spPr>
          <a:xfrm>
            <a:off x="5435358" y="5978333"/>
            <a:ext cx="18290" cy="73166"/>
          </a:xfrm>
          <a:prstGeom prst="rect">
            <a:avLst/>
          </a:prstGeom>
        </p:spPr>
      </p:pic>
      <p:pic>
        <p:nvPicPr>
          <p:cNvPr id="9" name="object 9"/>
          <p:cNvPicPr/>
          <p:nvPr/>
        </p:nvPicPr>
        <p:blipFill>
          <a:blip r:embed="rId4" cstate="print"/>
          <a:stretch>
            <a:fillRect/>
          </a:stretch>
        </p:blipFill>
        <p:spPr>
          <a:xfrm>
            <a:off x="6246242" y="5978333"/>
            <a:ext cx="51823" cy="73166"/>
          </a:xfrm>
          <a:prstGeom prst="rect">
            <a:avLst/>
          </a:prstGeom>
        </p:spPr>
      </p:pic>
      <p:pic>
        <p:nvPicPr>
          <p:cNvPr id="10" name="object 10"/>
          <p:cNvPicPr/>
          <p:nvPr/>
        </p:nvPicPr>
        <p:blipFill>
          <a:blip r:embed="rId5" cstate="print"/>
          <a:stretch>
            <a:fillRect/>
          </a:stretch>
        </p:blipFill>
        <p:spPr>
          <a:xfrm>
            <a:off x="7078464" y="5978333"/>
            <a:ext cx="45726" cy="73166"/>
          </a:xfrm>
          <a:prstGeom prst="rect">
            <a:avLst/>
          </a:prstGeom>
        </p:spPr>
      </p:pic>
      <p:pic>
        <p:nvPicPr>
          <p:cNvPr id="11" name="object 11"/>
          <p:cNvPicPr/>
          <p:nvPr/>
        </p:nvPicPr>
        <p:blipFill>
          <a:blip r:embed="rId6" cstate="print"/>
          <a:stretch>
            <a:fillRect/>
          </a:stretch>
        </p:blipFill>
        <p:spPr>
          <a:xfrm>
            <a:off x="3746525" y="5978333"/>
            <a:ext cx="88404" cy="73166"/>
          </a:xfrm>
          <a:prstGeom prst="rect">
            <a:avLst/>
          </a:prstGeom>
        </p:spPr>
      </p:pic>
      <p:pic>
        <p:nvPicPr>
          <p:cNvPr id="12" name="object 12"/>
          <p:cNvPicPr/>
          <p:nvPr/>
        </p:nvPicPr>
        <p:blipFill>
          <a:blip r:embed="rId7" cstate="print"/>
          <a:stretch>
            <a:fillRect/>
          </a:stretch>
        </p:blipFill>
        <p:spPr>
          <a:xfrm>
            <a:off x="5307324" y="6179540"/>
            <a:ext cx="170712" cy="149382"/>
          </a:xfrm>
          <a:prstGeom prst="rect">
            <a:avLst/>
          </a:prstGeom>
        </p:spPr>
      </p:pic>
      <p:sp>
        <p:nvSpPr>
          <p:cNvPr id="13" name="object 13"/>
          <p:cNvSpPr txBox="1"/>
          <p:nvPr/>
        </p:nvSpPr>
        <p:spPr>
          <a:xfrm>
            <a:off x="4571556" y="5921428"/>
            <a:ext cx="94615" cy="163195"/>
          </a:xfrm>
          <a:prstGeom prst="rect">
            <a:avLst/>
          </a:prstGeom>
        </p:spPr>
        <p:txBody>
          <a:bodyPr vert="horz" wrap="square" lIns="0" tIns="12700" rIns="0" bIns="0" rtlCol="0">
            <a:spAutoFit/>
          </a:bodyPr>
          <a:lstStyle/>
          <a:p>
            <a:pPr marL="12700">
              <a:lnSpc>
                <a:spcPct val="100000"/>
              </a:lnSpc>
              <a:spcBef>
                <a:spcPts val="100"/>
              </a:spcBef>
            </a:pPr>
            <a:r>
              <a:rPr sz="900" spc="-50" dirty="0">
                <a:solidFill>
                  <a:srgbClr val="313131"/>
                </a:solidFill>
                <a:latin typeface="Courier New"/>
                <a:cs typeface="Courier New"/>
              </a:rPr>
              <a:t>0</a:t>
            </a:r>
            <a:endParaRPr sz="900">
              <a:latin typeface="Courier New"/>
              <a:cs typeface="Courier New"/>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bject 4"/>
          <p:cNvPicPr/>
          <p:nvPr/>
        </p:nvPicPr>
        <p:blipFill>
          <a:blip r:embed="rId2" cstate="print"/>
          <a:stretch>
            <a:fillRect/>
          </a:stretch>
        </p:blipFill>
        <p:spPr>
          <a:xfrm>
            <a:off x="9748893" y="1198105"/>
            <a:ext cx="176809" cy="5152157"/>
          </a:xfrm>
          <a:prstGeom prst="rect">
            <a:avLst/>
          </a:prstGeom>
        </p:spPr>
      </p:pic>
      <p:pic>
        <p:nvPicPr>
          <p:cNvPr id="15" name="object 15"/>
          <p:cNvPicPr/>
          <p:nvPr/>
        </p:nvPicPr>
        <p:blipFill>
          <a:blip r:embed="rId3" cstate="print"/>
          <a:stretch>
            <a:fillRect/>
          </a:stretch>
        </p:blipFill>
        <p:spPr>
          <a:xfrm>
            <a:off x="9434904" y="5853339"/>
            <a:ext cx="118888" cy="124993"/>
          </a:xfrm>
          <a:prstGeom prst="rect">
            <a:avLst/>
          </a:prstGeom>
        </p:spPr>
      </p:pic>
      <p:pic>
        <p:nvPicPr>
          <p:cNvPr id="16" name="object 16"/>
          <p:cNvPicPr/>
          <p:nvPr/>
        </p:nvPicPr>
        <p:blipFill>
          <a:blip r:embed="rId4" cstate="print"/>
          <a:stretch>
            <a:fillRect/>
          </a:stretch>
        </p:blipFill>
        <p:spPr>
          <a:xfrm>
            <a:off x="9434904" y="6030159"/>
            <a:ext cx="118888" cy="112798"/>
          </a:xfrm>
          <a:prstGeom prst="rect">
            <a:avLst/>
          </a:prstGeom>
        </p:spPr>
      </p:pic>
      <p:pic>
        <p:nvPicPr>
          <p:cNvPr id="2" name="Imagen 1"/>
          <p:cNvPicPr>
            <a:picLocks noChangeAspect="1"/>
          </p:cNvPicPr>
          <p:nvPr/>
        </p:nvPicPr>
        <p:blipFill rotWithShape="1">
          <a:blip r:embed="rId5"/>
          <a:srcRect l="39375" t="28890" r="23125" b="23332"/>
          <a:stretch/>
        </p:blipFill>
        <p:spPr>
          <a:xfrm>
            <a:off x="1219200" y="1019761"/>
            <a:ext cx="7772400" cy="5570220"/>
          </a:xfrm>
          <a:prstGeom prst="rect">
            <a:avLst/>
          </a:prstGeom>
        </p:spPr>
      </p:pic>
    </p:spTree>
    <p:extLst>
      <p:ext uri="{BB962C8B-B14F-4D97-AF65-F5344CB8AC3E}">
        <p14:creationId xmlns:p14="http://schemas.microsoft.com/office/powerpoint/2010/main" val="20512138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bject 4"/>
          <p:cNvPicPr/>
          <p:nvPr/>
        </p:nvPicPr>
        <p:blipFill>
          <a:blip r:embed="rId2" cstate="print"/>
          <a:stretch>
            <a:fillRect/>
          </a:stretch>
        </p:blipFill>
        <p:spPr>
          <a:xfrm>
            <a:off x="9748893" y="1198105"/>
            <a:ext cx="176809" cy="5152157"/>
          </a:xfrm>
          <a:prstGeom prst="rect">
            <a:avLst/>
          </a:prstGeom>
        </p:spPr>
      </p:pic>
      <p:pic>
        <p:nvPicPr>
          <p:cNvPr id="15" name="object 15"/>
          <p:cNvPicPr/>
          <p:nvPr/>
        </p:nvPicPr>
        <p:blipFill>
          <a:blip r:embed="rId3" cstate="print"/>
          <a:stretch>
            <a:fillRect/>
          </a:stretch>
        </p:blipFill>
        <p:spPr>
          <a:xfrm>
            <a:off x="9434904" y="5853339"/>
            <a:ext cx="118888" cy="124993"/>
          </a:xfrm>
          <a:prstGeom prst="rect">
            <a:avLst/>
          </a:prstGeom>
        </p:spPr>
      </p:pic>
      <p:pic>
        <p:nvPicPr>
          <p:cNvPr id="16" name="object 16"/>
          <p:cNvPicPr/>
          <p:nvPr/>
        </p:nvPicPr>
        <p:blipFill>
          <a:blip r:embed="rId4" cstate="print"/>
          <a:stretch>
            <a:fillRect/>
          </a:stretch>
        </p:blipFill>
        <p:spPr>
          <a:xfrm>
            <a:off x="9434904" y="6030159"/>
            <a:ext cx="118888" cy="112798"/>
          </a:xfrm>
          <a:prstGeom prst="rect">
            <a:avLst/>
          </a:prstGeom>
        </p:spPr>
      </p:pic>
      <p:sp>
        <p:nvSpPr>
          <p:cNvPr id="3" name="CuadroTexto 2"/>
          <p:cNvSpPr txBox="1"/>
          <p:nvPr/>
        </p:nvSpPr>
        <p:spPr>
          <a:xfrm>
            <a:off x="969796" y="936495"/>
            <a:ext cx="8443337" cy="523220"/>
          </a:xfrm>
          <a:prstGeom prst="rect">
            <a:avLst/>
          </a:prstGeom>
          <a:noFill/>
        </p:spPr>
        <p:txBody>
          <a:bodyPr wrap="none" rtlCol="0">
            <a:spAutoFit/>
          </a:bodyPr>
          <a:lstStyle/>
          <a:p>
            <a:r>
              <a:rPr lang="es-ES" sz="2800" dirty="0"/>
              <a:t>En otras palabras…¿cómo entender el </a:t>
            </a:r>
            <a:r>
              <a:rPr lang="es-ES" sz="2800" i="1" dirty="0" err="1"/>
              <a:t>soft</a:t>
            </a:r>
            <a:r>
              <a:rPr lang="es-ES" sz="2800" i="1" dirty="0"/>
              <a:t> </a:t>
            </a:r>
            <a:r>
              <a:rPr lang="es-ES" sz="2800" i="1" dirty="0" err="1"/>
              <a:t>margin</a:t>
            </a:r>
            <a:r>
              <a:rPr lang="es-ES" sz="2800" dirty="0"/>
              <a:t>?</a:t>
            </a:r>
          </a:p>
        </p:txBody>
      </p:sp>
      <p:sp>
        <p:nvSpPr>
          <p:cNvPr id="5" name="CuadroTexto 4"/>
          <p:cNvSpPr txBox="1"/>
          <p:nvPr/>
        </p:nvSpPr>
        <p:spPr>
          <a:xfrm>
            <a:off x="914400" y="1955800"/>
            <a:ext cx="8326604" cy="3416320"/>
          </a:xfrm>
          <a:prstGeom prst="rect">
            <a:avLst/>
          </a:prstGeom>
          <a:noFill/>
        </p:spPr>
        <p:txBody>
          <a:bodyPr wrap="square" rtlCol="0">
            <a:spAutoFit/>
          </a:bodyPr>
          <a:lstStyle/>
          <a:p>
            <a:r>
              <a:rPr lang="es-ES" dirty="0"/>
              <a:t>Es una </a:t>
            </a:r>
            <a:r>
              <a:rPr lang="es-ES" b="1" dirty="0"/>
              <a:t>modificación </a:t>
            </a:r>
            <a:r>
              <a:rPr lang="es-ES" dirty="0"/>
              <a:t>del SVM básico que </a:t>
            </a:r>
            <a:r>
              <a:rPr lang="es-ES" b="1" dirty="0"/>
              <a:t>permite</a:t>
            </a:r>
            <a:r>
              <a:rPr lang="es-ES" dirty="0"/>
              <a:t> cierto grado de </a:t>
            </a:r>
            <a:r>
              <a:rPr lang="es-ES" b="1" dirty="0"/>
              <a:t>error </a:t>
            </a:r>
            <a:r>
              <a:rPr lang="es-ES" dirty="0"/>
              <a:t>o superposición. En lugar de insistir en una separación perfecta, el "</a:t>
            </a:r>
            <a:r>
              <a:rPr lang="es-ES" dirty="0" err="1"/>
              <a:t>soft</a:t>
            </a:r>
            <a:r>
              <a:rPr lang="es-ES" dirty="0"/>
              <a:t> </a:t>
            </a:r>
            <a:r>
              <a:rPr lang="es-ES" dirty="0" err="1"/>
              <a:t>margin</a:t>
            </a:r>
            <a:r>
              <a:rPr lang="es-ES" dirty="0"/>
              <a:t>" permite que algunos puntos de datos caigan </a:t>
            </a:r>
            <a:r>
              <a:rPr lang="es-ES" b="1" dirty="0"/>
              <a:t>dentro del margen</a:t>
            </a:r>
            <a:r>
              <a:rPr lang="es-ES" dirty="0"/>
              <a:t> o incluso en el </a:t>
            </a:r>
            <a:r>
              <a:rPr lang="es-ES" b="1" dirty="0"/>
              <a:t>lado incorrecto</a:t>
            </a:r>
            <a:r>
              <a:rPr lang="es-ES" dirty="0"/>
              <a:t> del </a:t>
            </a:r>
            <a:r>
              <a:rPr lang="es-ES" dirty="0" err="1"/>
              <a:t>hiperplano</a:t>
            </a:r>
            <a:endParaRPr lang="es-ES" dirty="0"/>
          </a:p>
          <a:p>
            <a:endParaRPr lang="es-ES" dirty="0"/>
          </a:p>
          <a:p>
            <a:endParaRPr lang="es-ES" dirty="0"/>
          </a:p>
          <a:p>
            <a:r>
              <a:rPr lang="es-ES" b="1" dirty="0"/>
              <a:t>Ejemplo</a:t>
            </a:r>
            <a:r>
              <a:rPr lang="es-ES" dirty="0"/>
              <a:t>: imagina un pasillo que separa dos clases de una Facultad. El SVM básico con </a:t>
            </a:r>
            <a:r>
              <a:rPr lang="es-ES" i="1" dirty="0" err="1"/>
              <a:t>hard</a:t>
            </a:r>
            <a:r>
              <a:rPr lang="es-ES" i="1" dirty="0"/>
              <a:t> </a:t>
            </a:r>
            <a:r>
              <a:rPr lang="es-ES" i="1" dirty="0" err="1"/>
              <a:t>margin</a:t>
            </a:r>
            <a:r>
              <a:rPr lang="es-ES" dirty="0"/>
              <a:t> insiste en la importancia de que todos los estudiantes estén dentro de las clases (cada estudiante estaré en una y sólo una de las clases) y no permite que haya nadie en el pasillo.</a:t>
            </a:r>
          </a:p>
          <a:p>
            <a:endParaRPr lang="es-ES" dirty="0"/>
          </a:p>
          <a:p>
            <a:r>
              <a:rPr lang="es-ES" i="1" dirty="0" err="1"/>
              <a:t>Soft</a:t>
            </a:r>
            <a:r>
              <a:rPr lang="es-ES" i="1" dirty="0"/>
              <a:t> </a:t>
            </a:r>
            <a:r>
              <a:rPr lang="es-ES" i="1" dirty="0" err="1"/>
              <a:t>margin</a:t>
            </a:r>
            <a:r>
              <a:rPr lang="es-ES" dirty="0"/>
              <a:t> permite la afluencia de personas en el pasillo (o margen)	</a:t>
            </a:r>
            <a:endParaRPr lang="es-ES" i="1" dirty="0"/>
          </a:p>
        </p:txBody>
      </p:sp>
    </p:spTree>
    <p:extLst>
      <p:ext uri="{BB962C8B-B14F-4D97-AF65-F5344CB8AC3E}">
        <p14:creationId xmlns:p14="http://schemas.microsoft.com/office/powerpoint/2010/main" val="28847658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bject 4"/>
          <p:cNvPicPr/>
          <p:nvPr/>
        </p:nvPicPr>
        <p:blipFill>
          <a:blip r:embed="rId2" cstate="print"/>
          <a:stretch>
            <a:fillRect/>
          </a:stretch>
        </p:blipFill>
        <p:spPr>
          <a:xfrm>
            <a:off x="9748893" y="1198105"/>
            <a:ext cx="176809" cy="5152157"/>
          </a:xfrm>
          <a:prstGeom prst="rect">
            <a:avLst/>
          </a:prstGeom>
        </p:spPr>
      </p:pic>
      <p:pic>
        <p:nvPicPr>
          <p:cNvPr id="15" name="object 15"/>
          <p:cNvPicPr/>
          <p:nvPr/>
        </p:nvPicPr>
        <p:blipFill>
          <a:blip r:embed="rId3" cstate="print"/>
          <a:stretch>
            <a:fillRect/>
          </a:stretch>
        </p:blipFill>
        <p:spPr>
          <a:xfrm>
            <a:off x="9434904" y="5853339"/>
            <a:ext cx="118888" cy="124993"/>
          </a:xfrm>
          <a:prstGeom prst="rect">
            <a:avLst/>
          </a:prstGeom>
        </p:spPr>
      </p:pic>
      <p:pic>
        <p:nvPicPr>
          <p:cNvPr id="16" name="object 16"/>
          <p:cNvPicPr/>
          <p:nvPr/>
        </p:nvPicPr>
        <p:blipFill>
          <a:blip r:embed="rId4" cstate="print"/>
          <a:stretch>
            <a:fillRect/>
          </a:stretch>
        </p:blipFill>
        <p:spPr>
          <a:xfrm>
            <a:off x="9434904" y="6030159"/>
            <a:ext cx="118888" cy="112798"/>
          </a:xfrm>
          <a:prstGeom prst="rect">
            <a:avLst/>
          </a:prstGeom>
        </p:spPr>
      </p:pic>
      <p:sp>
        <p:nvSpPr>
          <p:cNvPr id="3" name="CuadroTexto 2"/>
          <p:cNvSpPr txBox="1"/>
          <p:nvPr/>
        </p:nvSpPr>
        <p:spPr>
          <a:xfrm>
            <a:off x="969796" y="936495"/>
            <a:ext cx="4903907" cy="523220"/>
          </a:xfrm>
          <a:prstGeom prst="rect">
            <a:avLst/>
          </a:prstGeom>
          <a:noFill/>
        </p:spPr>
        <p:txBody>
          <a:bodyPr wrap="none" rtlCol="0">
            <a:spAutoFit/>
          </a:bodyPr>
          <a:lstStyle/>
          <a:p>
            <a:r>
              <a:rPr lang="es-ES" sz="2800" dirty="0"/>
              <a:t>¿cómo aplicar el </a:t>
            </a:r>
            <a:r>
              <a:rPr lang="es-ES" sz="2800" i="1" dirty="0" err="1"/>
              <a:t>soft</a:t>
            </a:r>
            <a:r>
              <a:rPr lang="es-ES" sz="2800" i="1" dirty="0"/>
              <a:t> </a:t>
            </a:r>
            <a:r>
              <a:rPr lang="es-ES" sz="2800" i="1" dirty="0" err="1"/>
              <a:t>margin</a:t>
            </a:r>
            <a:r>
              <a:rPr lang="es-ES" sz="2800" dirty="0"/>
              <a:t>?</a:t>
            </a:r>
          </a:p>
        </p:txBody>
      </p:sp>
      <p:sp>
        <p:nvSpPr>
          <p:cNvPr id="5" name="CuadroTexto 4"/>
          <p:cNvSpPr txBox="1"/>
          <p:nvPr/>
        </p:nvSpPr>
        <p:spPr>
          <a:xfrm>
            <a:off x="914400" y="1955800"/>
            <a:ext cx="8326604" cy="1477328"/>
          </a:xfrm>
          <a:prstGeom prst="rect">
            <a:avLst/>
          </a:prstGeom>
          <a:noFill/>
        </p:spPr>
        <p:txBody>
          <a:bodyPr wrap="square" rtlCol="0">
            <a:spAutoFit/>
          </a:bodyPr>
          <a:lstStyle/>
          <a:p>
            <a:r>
              <a:rPr lang="es-ES" dirty="0"/>
              <a:t>Consideración de un parámetro de </a:t>
            </a:r>
            <a:r>
              <a:rPr lang="es-ES" b="1" dirty="0"/>
              <a:t>regularización</a:t>
            </a:r>
            <a:r>
              <a:rPr lang="es-ES" dirty="0"/>
              <a:t> (a menudo denotado como C) que modeliza la cantidad de error permitido. </a:t>
            </a:r>
          </a:p>
          <a:p>
            <a:endParaRPr lang="es-ES" dirty="0"/>
          </a:p>
          <a:p>
            <a:pPr marL="285750" indent="-285750">
              <a:buFont typeface="Arial" panose="020B0604020202020204" pitchFamily="34" charset="0"/>
              <a:buChar char="•"/>
            </a:pPr>
            <a:r>
              <a:rPr lang="es-ES" dirty="0"/>
              <a:t>Valor </a:t>
            </a:r>
            <a:r>
              <a:rPr lang="es-ES" b="1" dirty="0"/>
              <a:t>pequeño</a:t>
            </a:r>
            <a:r>
              <a:rPr lang="es-ES" dirty="0"/>
              <a:t> de C permite más errores (</a:t>
            </a:r>
            <a:r>
              <a:rPr lang="es-ES" i="1" dirty="0" err="1"/>
              <a:t>soft</a:t>
            </a:r>
            <a:r>
              <a:rPr lang="es-ES" i="1" dirty="0"/>
              <a:t> </a:t>
            </a:r>
            <a:r>
              <a:rPr lang="es-ES" i="1" dirty="0" err="1"/>
              <a:t>margin</a:t>
            </a:r>
            <a:r>
              <a:rPr lang="es-ES" dirty="0"/>
              <a:t>)</a:t>
            </a:r>
          </a:p>
          <a:p>
            <a:pPr marL="285750" indent="-285750">
              <a:buFont typeface="Arial" panose="020B0604020202020204" pitchFamily="34" charset="0"/>
              <a:buChar char="•"/>
            </a:pPr>
            <a:r>
              <a:rPr lang="es-ES" dirty="0"/>
              <a:t>Valor </a:t>
            </a:r>
            <a:r>
              <a:rPr lang="es-ES" b="1" dirty="0"/>
              <a:t>alto</a:t>
            </a:r>
            <a:r>
              <a:rPr lang="es-ES" dirty="0"/>
              <a:t> de C penalizará más fuertemente los errores (</a:t>
            </a:r>
            <a:r>
              <a:rPr lang="es-ES" i="1" dirty="0" err="1"/>
              <a:t>hard</a:t>
            </a:r>
            <a:r>
              <a:rPr lang="es-ES" i="1" dirty="0"/>
              <a:t> </a:t>
            </a:r>
            <a:r>
              <a:rPr lang="es-ES" i="1" dirty="0" err="1"/>
              <a:t>margin</a:t>
            </a:r>
            <a:r>
              <a:rPr lang="es-ES" dirty="0"/>
              <a:t>).</a:t>
            </a:r>
            <a:endParaRPr lang="es-ES" i="1" dirty="0"/>
          </a:p>
        </p:txBody>
      </p:sp>
    </p:spTree>
    <p:extLst>
      <p:ext uri="{BB962C8B-B14F-4D97-AF65-F5344CB8AC3E}">
        <p14:creationId xmlns:p14="http://schemas.microsoft.com/office/powerpoint/2010/main" val="386737174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bject 4"/>
          <p:cNvPicPr/>
          <p:nvPr/>
        </p:nvPicPr>
        <p:blipFill>
          <a:blip r:embed="rId2" cstate="print"/>
          <a:stretch>
            <a:fillRect/>
          </a:stretch>
        </p:blipFill>
        <p:spPr>
          <a:xfrm>
            <a:off x="9748893" y="1198105"/>
            <a:ext cx="176809" cy="5152157"/>
          </a:xfrm>
          <a:prstGeom prst="rect">
            <a:avLst/>
          </a:prstGeom>
        </p:spPr>
      </p:pic>
      <p:pic>
        <p:nvPicPr>
          <p:cNvPr id="15" name="object 15"/>
          <p:cNvPicPr/>
          <p:nvPr/>
        </p:nvPicPr>
        <p:blipFill>
          <a:blip r:embed="rId3" cstate="print"/>
          <a:stretch>
            <a:fillRect/>
          </a:stretch>
        </p:blipFill>
        <p:spPr>
          <a:xfrm>
            <a:off x="9434904" y="5853339"/>
            <a:ext cx="118888" cy="124993"/>
          </a:xfrm>
          <a:prstGeom prst="rect">
            <a:avLst/>
          </a:prstGeom>
        </p:spPr>
      </p:pic>
      <p:pic>
        <p:nvPicPr>
          <p:cNvPr id="16" name="object 16"/>
          <p:cNvPicPr/>
          <p:nvPr/>
        </p:nvPicPr>
        <p:blipFill>
          <a:blip r:embed="rId4" cstate="print"/>
          <a:stretch>
            <a:fillRect/>
          </a:stretch>
        </p:blipFill>
        <p:spPr>
          <a:xfrm>
            <a:off x="9434904" y="6030159"/>
            <a:ext cx="118888" cy="112798"/>
          </a:xfrm>
          <a:prstGeom prst="rect">
            <a:avLst/>
          </a:prstGeom>
        </p:spPr>
      </p:pic>
      <p:grpSp>
        <p:nvGrpSpPr>
          <p:cNvPr id="6" name="Grupo 5"/>
          <p:cNvGrpSpPr/>
          <p:nvPr/>
        </p:nvGrpSpPr>
        <p:grpSpPr>
          <a:xfrm>
            <a:off x="1295400" y="1322387"/>
            <a:ext cx="7543800" cy="5510213"/>
            <a:chOff x="1295400" y="1322387"/>
            <a:chExt cx="7543800" cy="5510213"/>
          </a:xfrm>
        </p:grpSpPr>
        <p:pic>
          <p:nvPicPr>
            <p:cNvPr id="3" name="Imagen 2"/>
            <p:cNvPicPr>
              <a:picLocks noChangeAspect="1"/>
            </p:cNvPicPr>
            <p:nvPr/>
          </p:nvPicPr>
          <p:blipFill rotWithShape="1">
            <a:blip r:embed="rId5"/>
            <a:srcRect l="40000" t="34444" r="30000" b="22222"/>
            <a:stretch/>
          </p:blipFill>
          <p:spPr>
            <a:xfrm>
              <a:off x="1295400" y="1322387"/>
              <a:ext cx="6781800" cy="5510213"/>
            </a:xfrm>
            <a:prstGeom prst="rect">
              <a:avLst/>
            </a:prstGeom>
          </p:spPr>
        </p:pic>
        <p:sp>
          <p:nvSpPr>
            <p:cNvPr id="5" name="CuadroTexto 4"/>
            <p:cNvSpPr txBox="1"/>
            <p:nvPr/>
          </p:nvSpPr>
          <p:spPr>
            <a:xfrm>
              <a:off x="5486400" y="4165600"/>
              <a:ext cx="3352800" cy="923330"/>
            </a:xfrm>
            <a:prstGeom prst="rect">
              <a:avLst/>
            </a:prstGeom>
            <a:solidFill>
              <a:schemeClr val="bg1"/>
            </a:solidFill>
          </p:spPr>
          <p:txBody>
            <a:bodyPr wrap="square" rtlCol="0">
              <a:spAutoFit/>
            </a:bodyPr>
            <a:lstStyle/>
            <a:p>
              <a:r>
                <a:rPr lang="es-ES" dirty="0"/>
                <a:t>C algo bajo: permite solapamiento con puntos en el margen (franjas naranjas)</a:t>
              </a:r>
            </a:p>
          </p:txBody>
        </p:sp>
      </p:grpSp>
    </p:spTree>
    <p:extLst>
      <p:ext uri="{BB962C8B-B14F-4D97-AF65-F5344CB8AC3E}">
        <p14:creationId xmlns:p14="http://schemas.microsoft.com/office/powerpoint/2010/main" val="313845154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bject 4"/>
          <p:cNvPicPr/>
          <p:nvPr/>
        </p:nvPicPr>
        <p:blipFill>
          <a:blip r:embed="rId2" cstate="print"/>
          <a:stretch>
            <a:fillRect/>
          </a:stretch>
        </p:blipFill>
        <p:spPr>
          <a:xfrm>
            <a:off x="9748893" y="1198105"/>
            <a:ext cx="176809" cy="5152157"/>
          </a:xfrm>
          <a:prstGeom prst="rect">
            <a:avLst/>
          </a:prstGeom>
        </p:spPr>
      </p:pic>
      <p:pic>
        <p:nvPicPr>
          <p:cNvPr id="15" name="object 15"/>
          <p:cNvPicPr/>
          <p:nvPr/>
        </p:nvPicPr>
        <p:blipFill>
          <a:blip r:embed="rId3" cstate="print"/>
          <a:stretch>
            <a:fillRect/>
          </a:stretch>
        </p:blipFill>
        <p:spPr>
          <a:xfrm>
            <a:off x="9434904" y="5853339"/>
            <a:ext cx="118888" cy="124993"/>
          </a:xfrm>
          <a:prstGeom prst="rect">
            <a:avLst/>
          </a:prstGeom>
        </p:spPr>
      </p:pic>
      <p:pic>
        <p:nvPicPr>
          <p:cNvPr id="16" name="object 16"/>
          <p:cNvPicPr/>
          <p:nvPr/>
        </p:nvPicPr>
        <p:blipFill>
          <a:blip r:embed="rId4" cstate="print"/>
          <a:stretch>
            <a:fillRect/>
          </a:stretch>
        </p:blipFill>
        <p:spPr>
          <a:xfrm>
            <a:off x="9434904" y="6030159"/>
            <a:ext cx="118888" cy="112798"/>
          </a:xfrm>
          <a:prstGeom prst="rect">
            <a:avLst/>
          </a:prstGeom>
        </p:spPr>
      </p:pic>
      <p:grpSp>
        <p:nvGrpSpPr>
          <p:cNvPr id="5" name="Grupo 4"/>
          <p:cNvGrpSpPr/>
          <p:nvPr/>
        </p:nvGrpSpPr>
        <p:grpSpPr>
          <a:xfrm>
            <a:off x="1447800" y="1422400"/>
            <a:ext cx="7315200" cy="5181600"/>
            <a:chOff x="1447800" y="1422400"/>
            <a:chExt cx="7315200" cy="5181600"/>
          </a:xfrm>
        </p:grpSpPr>
        <p:pic>
          <p:nvPicPr>
            <p:cNvPr id="2" name="Imagen 1"/>
            <p:cNvPicPr>
              <a:picLocks noChangeAspect="1"/>
            </p:cNvPicPr>
            <p:nvPr/>
          </p:nvPicPr>
          <p:blipFill rotWithShape="1">
            <a:blip r:embed="rId5"/>
            <a:srcRect l="38750" t="33333" r="30000" b="24444"/>
            <a:stretch/>
          </p:blipFill>
          <p:spPr>
            <a:xfrm>
              <a:off x="1447800" y="1422400"/>
              <a:ext cx="6817895" cy="5181600"/>
            </a:xfrm>
            <a:prstGeom prst="rect">
              <a:avLst/>
            </a:prstGeom>
          </p:spPr>
        </p:pic>
        <p:sp>
          <p:nvSpPr>
            <p:cNvPr id="7" name="CuadroTexto 6"/>
            <p:cNvSpPr txBox="1"/>
            <p:nvPr/>
          </p:nvSpPr>
          <p:spPr>
            <a:xfrm>
              <a:off x="5410200" y="4020457"/>
              <a:ext cx="3352800" cy="923330"/>
            </a:xfrm>
            <a:prstGeom prst="rect">
              <a:avLst/>
            </a:prstGeom>
            <a:solidFill>
              <a:schemeClr val="bg1"/>
            </a:solidFill>
          </p:spPr>
          <p:txBody>
            <a:bodyPr wrap="square" rtlCol="0">
              <a:spAutoFit/>
            </a:bodyPr>
            <a:lstStyle/>
            <a:p>
              <a:r>
                <a:rPr lang="es-ES" dirty="0"/>
                <a:t>C bajo: permite que haya puntos dentro del margen (franjas verdes)</a:t>
              </a:r>
            </a:p>
          </p:txBody>
        </p:sp>
      </p:grpSp>
    </p:spTree>
    <p:extLst>
      <p:ext uri="{BB962C8B-B14F-4D97-AF65-F5344CB8AC3E}">
        <p14:creationId xmlns:p14="http://schemas.microsoft.com/office/powerpoint/2010/main" val="284504005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bject 4"/>
          <p:cNvPicPr/>
          <p:nvPr/>
        </p:nvPicPr>
        <p:blipFill>
          <a:blip r:embed="rId2" cstate="print"/>
          <a:stretch>
            <a:fillRect/>
          </a:stretch>
        </p:blipFill>
        <p:spPr>
          <a:xfrm>
            <a:off x="9748893" y="1198105"/>
            <a:ext cx="176809" cy="5152157"/>
          </a:xfrm>
          <a:prstGeom prst="rect">
            <a:avLst/>
          </a:prstGeom>
        </p:spPr>
      </p:pic>
      <p:pic>
        <p:nvPicPr>
          <p:cNvPr id="15" name="object 15"/>
          <p:cNvPicPr/>
          <p:nvPr/>
        </p:nvPicPr>
        <p:blipFill>
          <a:blip r:embed="rId3" cstate="print"/>
          <a:stretch>
            <a:fillRect/>
          </a:stretch>
        </p:blipFill>
        <p:spPr>
          <a:xfrm>
            <a:off x="9434904" y="5853339"/>
            <a:ext cx="118888" cy="124993"/>
          </a:xfrm>
          <a:prstGeom prst="rect">
            <a:avLst/>
          </a:prstGeom>
        </p:spPr>
      </p:pic>
      <p:pic>
        <p:nvPicPr>
          <p:cNvPr id="16" name="object 16"/>
          <p:cNvPicPr/>
          <p:nvPr/>
        </p:nvPicPr>
        <p:blipFill>
          <a:blip r:embed="rId4" cstate="print"/>
          <a:stretch>
            <a:fillRect/>
          </a:stretch>
        </p:blipFill>
        <p:spPr>
          <a:xfrm>
            <a:off x="9434904" y="6030159"/>
            <a:ext cx="118888" cy="112798"/>
          </a:xfrm>
          <a:prstGeom prst="rect">
            <a:avLst/>
          </a:prstGeom>
        </p:spPr>
      </p:pic>
      <p:grpSp>
        <p:nvGrpSpPr>
          <p:cNvPr id="5" name="Grupo 4"/>
          <p:cNvGrpSpPr/>
          <p:nvPr/>
        </p:nvGrpSpPr>
        <p:grpSpPr>
          <a:xfrm>
            <a:off x="1066800" y="968075"/>
            <a:ext cx="7772400" cy="5635925"/>
            <a:chOff x="1066800" y="968075"/>
            <a:chExt cx="7772400" cy="5635925"/>
          </a:xfrm>
        </p:grpSpPr>
        <p:pic>
          <p:nvPicPr>
            <p:cNvPr id="3" name="Imagen 2"/>
            <p:cNvPicPr>
              <a:picLocks noChangeAspect="1"/>
            </p:cNvPicPr>
            <p:nvPr/>
          </p:nvPicPr>
          <p:blipFill rotWithShape="1">
            <a:blip r:embed="rId5"/>
            <a:srcRect l="39999" t="30000" r="26876" b="25555"/>
            <a:stretch/>
          </p:blipFill>
          <p:spPr>
            <a:xfrm>
              <a:off x="1066800" y="968075"/>
              <a:ext cx="7467600" cy="5635925"/>
            </a:xfrm>
            <a:prstGeom prst="rect">
              <a:avLst/>
            </a:prstGeom>
          </p:spPr>
        </p:pic>
        <p:sp>
          <p:nvSpPr>
            <p:cNvPr id="7" name="CuadroTexto 6"/>
            <p:cNvSpPr txBox="1"/>
            <p:nvPr/>
          </p:nvSpPr>
          <p:spPr>
            <a:xfrm>
              <a:off x="5486400" y="4013200"/>
              <a:ext cx="3352800" cy="1200329"/>
            </a:xfrm>
            <a:prstGeom prst="rect">
              <a:avLst/>
            </a:prstGeom>
            <a:solidFill>
              <a:schemeClr val="bg1"/>
            </a:solidFill>
          </p:spPr>
          <p:txBody>
            <a:bodyPr wrap="square" rtlCol="0">
              <a:spAutoFit/>
            </a:bodyPr>
            <a:lstStyle/>
            <a:p>
              <a:r>
                <a:rPr lang="es-ES" dirty="0"/>
                <a:t>C MUY bajo: más puntos dentro del margen que clasificados exactamente en alguna clase (franjas azules)</a:t>
              </a:r>
            </a:p>
          </p:txBody>
        </p:sp>
      </p:grpSp>
    </p:spTree>
    <p:extLst>
      <p:ext uri="{BB962C8B-B14F-4D97-AF65-F5344CB8AC3E}">
        <p14:creationId xmlns:p14="http://schemas.microsoft.com/office/powerpoint/2010/main" val="34728127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bject 4"/>
          <p:cNvPicPr/>
          <p:nvPr/>
        </p:nvPicPr>
        <p:blipFill>
          <a:blip r:embed="rId2" cstate="print"/>
          <a:stretch>
            <a:fillRect/>
          </a:stretch>
        </p:blipFill>
        <p:spPr>
          <a:xfrm>
            <a:off x="9748893" y="1198105"/>
            <a:ext cx="176809" cy="5152157"/>
          </a:xfrm>
          <a:prstGeom prst="rect">
            <a:avLst/>
          </a:prstGeom>
        </p:spPr>
      </p:pic>
      <p:pic>
        <p:nvPicPr>
          <p:cNvPr id="15" name="object 15"/>
          <p:cNvPicPr/>
          <p:nvPr/>
        </p:nvPicPr>
        <p:blipFill>
          <a:blip r:embed="rId3" cstate="print"/>
          <a:stretch>
            <a:fillRect/>
          </a:stretch>
        </p:blipFill>
        <p:spPr>
          <a:xfrm>
            <a:off x="9434904" y="5853339"/>
            <a:ext cx="118888" cy="124993"/>
          </a:xfrm>
          <a:prstGeom prst="rect">
            <a:avLst/>
          </a:prstGeom>
        </p:spPr>
      </p:pic>
      <p:pic>
        <p:nvPicPr>
          <p:cNvPr id="16" name="object 16"/>
          <p:cNvPicPr/>
          <p:nvPr/>
        </p:nvPicPr>
        <p:blipFill>
          <a:blip r:embed="rId4" cstate="print"/>
          <a:stretch>
            <a:fillRect/>
          </a:stretch>
        </p:blipFill>
        <p:spPr>
          <a:xfrm>
            <a:off x="9434904" y="6030159"/>
            <a:ext cx="118888" cy="112798"/>
          </a:xfrm>
          <a:prstGeom prst="rect">
            <a:avLst/>
          </a:prstGeom>
        </p:spPr>
      </p:pic>
      <p:pic>
        <p:nvPicPr>
          <p:cNvPr id="2" name="Imagen 1"/>
          <p:cNvPicPr>
            <a:picLocks noChangeAspect="1"/>
          </p:cNvPicPr>
          <p:nvPr/>
        </p:nvPicPr>
        <p:blipFill rotWithShape="1">
          <a:blip r:embed="rId5"/>
          <a:srcRect l="36875" t="33333" r="26250" b="26667"/>
          <a:stretch/>
        </p:blipFill>
        <p:spPr>
          <a:xfrm>
            <a:off x="853294" y="1498600"/>
            <a:ext cx="7611584" cy="4644357"/>
          </a:xfrm>
          <a:prstGeom prst="rect">
            <a:avLst/>
          </a:prstGeom>
        </p:spPr>
      </p:pic>
      <p:sp>
        <p:nvSpPr>
          <p:cNvPr id="5" name="CuadroTexto 4"/>
          <p:cNvSpPr txBox="1"/>
          <p:nvPr/>
        </p:nvSpPr>
        <p:spPr>
          <a:xfrm>
            <a:off x="3849086" y="421382"/>
            <a:ext cx="4304314" cy="830997"/>
          </a:xfrm>
          <a:prstGeom prst="rect">
            <a:avLst/>
          </a:prstGeom>
          <a:noFill/>
        </p:spPr>
        <p:txBody>
          <a:bodyPr wrap="square" rtlCol="0">
            <a:spAutoFit/>
          </a:bodyPr>
          <a:lstStyle/>
          <a:p>
            <a:pPr algn="just"/>
            <a:r>
              <a:rPr lang="es-ES" sz="1600" i="1" dirty="0"/>
              <a:t>Se refiere al </a:t>
            </a:r>
            <a:r>
              <a:rPr lang="es-ES" sz="1600" i="1" dirty="0" err="1"/>
              <a:t>lagrangiano</a:t>
            </a:r>
            <a:r>
              <a:rPr lang="es-ES" sz="1600" i="1" dirty="0"/>
              <a:t> asociado con el problema de optimización cuadrático que se resuelve para encontrar el </a:t>
            </a:r>
            <a:r>
              <a:rPr lang="es-ES" sz="1600" i="1" dirty="0" err="1"/>
              <a:t>hiperplano</a:t>
            </a:r>
            <a:r>
              <a:rPr lang="es-ES" sz="1600" i="1" dirty="0"/>
              <a:t> óptimo</a:t>
            </a:r>
          </a:p>
        </p:txBody>
      </p:sp>
      <p:cxnSp>
        <p:nvCxnSpPr>
          <p:cNvPr id="7" name="Conector recto de flecha 6"/>
          <p:cNvCxnSpPr/>
          <p:nvPr/>
        </p:nvCxnSpPr>
        <p:spPr>
          <a:xfrm flipH="1">
            <a:off x="4572000" y="1198105"/>
            <a:ext cx="533400" cy="605295"/>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9" name="Rectángulo 8"/>
          <p:cNvSpPr/>
          <p:nvPr/>
        </p:nvSpPr>
        <p:spPr>
          <a:xfrm>
            <a:off x="853294" y="6142957"/>
            <a:ext cx="6096000" cy="1077218"/>
          </a:xfrm>
          <a:prstGeom prst="rect">
            <a:avLst/>
          </a:prstGeom>
        </p:spPr>
        <p:txBody>
          <a:bodyPr>
            <a:spAutoFit/>
          </a:bodyPr>
          <a:lstStyle/>
          <a:p>
            <a:pPr algn="just"/>
            <a:r>
              <a:rPr lang="es-ES" sz="1600" i="1" dirty="0"/>
              <a:t>reformulación del problema de optimización original para encontrar el </a:t>
            </a:r>
            <a:r>
              <a:rPr lang="es-ES" sz="1600" i="1" dirty="0" err="1"/>
              <a:t>hiperplano</a:t>
            </a:r>
            <a:r>
              <a:rPr lang="es-ES" sz="1600" i="1" dirty="0"/>
              <a:t> óptimo de separación entre clases. El problema dual se obtiene a través de la aplicación de la teoría de la dualidad en programación lineal.</a:t>
            </a:r>
          </a:p>
        </p:txBody>
      </p:sp>
      <p:cxnSp>
        <p:nvCxnSpPr>
          <p:cNvPr id="11" name="Conector recto de flecha 10"/>
          <p:cNvCxnSpPr/>
          <p:nvPr/>
        </p:nvCxnSpPr>
        <p:spPr>
          <a:xfrm flipV="1">
            <a:off x="1447800" y="3556000"/>
            <a:ext cx="1524000" cy="25305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9368285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bject 4"/>
          <p:cNvPicPr/>
          <p:nvPr/>
        </p:nvPicPr>
        <p:blipFill>
          <a:blip r:embed="rId2" cstate="print"/>
          <a:stretch>
            <a:fillRect/>
          </a:stretch>
        </p:blipFill>
        <p:spPr>
          <a:xfrm>
            <a:off x="9748893" y="1198105"/>
            <a:ext cx="176809" cy="5152157"/>
          </a:xfrm>
          <a:prstGeom prst="rect">
            <a:avLst/>
          </a:prstGeom>
        </p:spPr>
      </p:pic>
      <p:pic>
        <p:nvPicPr>
          <p:cNvPr id="15" name="object 15"/>
          <p:cNvPicPr/>
          <p:nvPr/>
        </p:nvPicPr>
        <p:blipFill>
          <a:blip r:embed="rId3" cstate="print"/>
          <a:stretch>
            <a:fillRect/>
          </a:stretch>
        </p:blipFill>
        <p:spPr>
          <a:xfrm>
            <a:off x="9434904" y="5853339"/>
            <a:ext cx="118888" cy="124993"/>
          </a:xfrm>
          <a:prstGeom prst="rect">
            <a:avLst/>
          </a:prstGeom>
        </p:spPr>
      </p:pic>
      <p:pic>
        <p:nvPicPr>
          <p:cNvPr id="16" name="object 16"/>
          <p:cNvPicPr/>
          <p:nvPr/>
        </p:nvPicPr>
        <p:blipFill>
          <a:blip r:embed="rId4" cstate="print"/>
          <a:stretch>
            <a:fillRect/>
          </a:stretch>
        </p:blipFill>
        <p:spPr>
          <a:xfrm>
            <a:off x="9434904" y="6030159"/>
            <a:ext cx="118888" cy="112798"/>
          </a:xfrm>
          <a:prstGeom prst="rect">
            <a:avLst/>
          </a:prstGeom>
        </p:spPr>
      </p:pic>
      <p:pic>
        <p:nvPicPr>
          <p:cNvPr id="6" name="Imagen 5"/>
          <p:cNvPicPr>
            <a:picLocks noChangeAspect="1"/>
          </p:cNvPicPr>
          <p:nvPr/>
        </p:nvPicPr>
        <p:blipFill rotWithShape="1">
          <a:blip r:embed="rId5"/>
          <a:srcRect l="45000" t="27777" r="3125" b="52222"/>
          <a:stretch/>
        </p:blipFill>
        <p:spPr>
          <a:xfrm>
            <a:off x="980333" y="2489200"/>
            <a:ext cx="8432800" cy="1828800"/>
          </a:xfrm>
          <a:prstGeom prst="rect">
            <a:avLst/>
          </a:prstGeom>
        </p:spPr>
      </p:pic>
    </p:spTree>
    <p:extLst>
      <p:ext uri="{BB962C8B-B14F-4D97-AF65-F5344CB8AC3E}">
        <p14:creationId xmlns:p14="http://schemas.microsoft.com/office/powerpoint/2010/main" val="104446120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bject 4"/>
          <p:cNvPicPr/>
          <p:nvPr/>
        </p:nvPicPr>
        <p:blipFill>
          <a:blip r:embed="rId2" cstate="print"/>
          <a:stretch>
            <a:fillRect/>
          </a:stretch>
        </p:blipFill>
        <p:spPr>
          <a:xfrm>
            <a:off x="9748893" y="1198105"/>
            <a:ext cx="176809" cy="5152157"/>
          </a:xfrm>
          <a:prstGeom prst="rect">
            <a:avLst/>
          </a:prstGeom>
        </p:spPr>
      </p:pic>
      <p:pic>
        <p:nvPicPr>
          <p:cNvPr id="15" name="object 15"/>
          <p:cNvPicPr/>
          <p:nvPr/>
        </p:nvPicPr>
        <p:blipFill>
          <a:blip r:embed="rId3" cstate="print"/>
          <a:stretch>
            <a:fillRect/>
          </a:stretch>
        </p:blipFill>
        <p:spPr>
          <a:xfrm>
            <a:off x="9434904" y="5853339"/>
            <a:ext cx="118888" cy="124993"/>
          </a:xfrm>
          <a:prstGeom prst="rect">
            <a:avLst/>
          </a:prstGeom>
        </p:spPr>
      </p:pic>
      <p:pic>
        <p:nvPicPr>
          <p:cNvPr id="16" name="object 16"/>
          <p:cNvPicPr/>
          <p:nvPr/>
        </p:nvPicPr>
        <p:blipFill>
          <a:blip r:embed="rId4" cstate="print"/>
          <a:stretch>
            <a:fillRect/>
          </a:stretch>
        </p:blipFill>
        <p:spPr>
          <a:xfrm>
            <a:off x="9434904" y="6030159"/>
            <a:ext cx="118888" cy="112798"/>
          </a:xfrm>
          <a:prstGeom prst="rect">
            <a:avLst/>
          </a:prstGeom>
        </p:spPr>
      </p:pic>
      <p:pic>
        <p:nvPicPr>
          <p:cNvPr id="2" name="Imagen 1"/>
          <p:cNvPicPr>
            <a:picLocks noChangeAspect="1"/>
          </p:cNvPicPr>
          <p:nvPr/>
        </p:nvPicPr>
        <p:blipFill rotWithShape="1">
          <a:blip r:embed="rId5"/>
          <a:srcRect l="44998" t="24444" r="13127" b="12223"/>
          <a:stretch/>
        </p:blipFill>
        <p:spPr>
          <a:xfrm>
            <a:off x="1371600" y="736600"/>
            <a:ext cx="7239000" cy="6158552"/>
          </a:xfrm>
          <a:prstGeom prst="rect">
            <a:avLst/>
          </a:prstGeom>
        </p:spPr>
      </p:pic>
    </p:spTree>
    <p:extLst>
      <p:ext uri="{BB962C8B-B14F-4D97-AF65-F5344CB8AC3E}">
        <p14:creationId xmlns:p14="http://schemas.microsoft.com/office/powerpoint/2010/main" val="6437485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1473200" y="1203325"/>
            <a:ext cx="8445500" cy="5143500"/>
            <a:chOff x="1473200" y="1203325"/>
            <a:chExt cx="8445500" cy="5143500"/>
          </a:xfrm>
        </p:grpSpPr>
        <p:pic>
          <p:nvPicPr>
            <p:cNvPr id="3" name="object 3"/>
            <p:cNvPicPr/>
            <p:nvPr/>
          </p:nvPicPr>
          <p:blipFill>
            <a:blip r:embed="rId2" cstate="print"/>
            <a:stretch>
              <a:fillRect/>
            </a:stretch>
          </p:blipFill>
          <p:spPr>
            <a:xfrm>
              <a:off x="7934325" y="1203325"/>
              <a:ext cx="1984375" cy="5143500"/>
            </a:xfrm>
            <a:prstGeom prst="rect">
              <a:avLst/>
            </a:prstGeom>
          </p:spPr>
        </p:pic>
        <p:pic>
          <p:nvPicPr>
            <p:cNvPr id="4" name="object 4"/>
            <p:cNvPicPr/>
            <p:nvPr/>
          </p:nvPicPr>
          <p:blipFill>
            <a:blip r:embed="rId3" cstate="print"/>
            <a:stretch>
              <a:fillRect/>
            </a:stretch>
          </p:blipFill>
          <p:spPr>
            <a:xfrm>
              <a:off x="1473200" y="1203325"/>
              <a:ext cx="7612380" cy="5143500"/>
            </a:xfrm>
            <a:prstGeom prst="rect">
              <a:avLst/>
            </a:prstGeom>
          </p:spPr>
        </p:pic>
      </p:gr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170598" y="2731557"/>
            <a:ext cx="3795301" cy="1816974"/>
          </a:xfrm>
          <a:prstGeom prst="rect">
            <a:avLst/>
          </a:prstGeom>
        </p:spPr>
      </p:pic>
      <p:pic>
        <p:nvPicPr>
          <p:cNvPr id="3" name="object 3"/>
          <p:cNvPicPr/>
          <p:nvPr/>
        </p:nvPicPr>
        <p:blipFill>
          <a:blip r:embed="rId3" cstate="print"/>
          <a:stretch>
            <a:fillRect/>
          </a:stretch>
        </p:blipFill>
        <p:spPr>
          <a:xfrm>
            <a:off x="9748893" y="1198105"/>
            <a:ext cx="176809" cy="5127769"/>
          </a:xfrm>
          <a:prstGeom prst="rect">
            <a:avLst/>
          </a:prstGeom>
        </p:spPr>
      </p:pic>
      <p:graphicFrame>
        <p:nvGraphicFramePr>
          <p:cNvPr id="4" name="object 4"/>
          <p:cNvGraphicFramePr>
            <a:graphicFrameLocks noGrp="1"/>
          </p:cNvGraphicFramePr>
          <p:nvPr/>
        </p:nvGraphicFramePr>
        <p:xfrm>
          <a:off x="1490684" y="5414338"/>
          <a:ext cx="1217295" cy="751840"/>
        </p:xfrm>
        <a:graphic>
          <a:graphicData uri="http://schemas.openxmlformats.org/drawingml/2006/table">
            <a:tbl>
              <a:tblPr firstRow="1" bandRow="1">
                <a:tableStyleId>{2D5ABB26-0587-4C30-8999-92F81FD0307C}</a:tableStyleId>
              </a:tblPr>
              <a:tblGrid>
                <a:gridCol w="262255">
                  <a:extLst>
                    <a:ext uri="{9D8B030D-6E8A-4147-A177-3AD203B41FA5}">
                      <a16:colId xmlns:a16="http://schemas.microsoft.com/office/drawing/2014/main" val="20000"/>
                    </a:ext>
                  </a:extLst>
                </a:gridCol>
                <a:gridCol w="268605">
                  <a:extLst>
                    <a:ext uri="{9D8B030D-6E8A-4147-A177-3AD203B41FA5}">
                      <a16:colId xmlns:a16="http://schemas.microsoft.com/office/drawing/2014/main" val="20001"/>
                    </a:ext>
                  </a:extLst>
                </a:gridCol>
                <a:gridCol w="265430">
                  <a:extLst>
                    <a:ext uri="{9D8B030D-6E8A-4147-A177-3AD203B41FA5}">
                      <a16:colId xmlns:a16="http://schemas.microsoft.com/office/drawing/2014/main" val="20002"/>
                    </a:ext>
                  </a:extLst>
                </a:gridCol>
                <a:gridCol w="421005">
                  <a:extLst>
                    <a:ext uri="{9D8B030D-6E8A-4147-A177-3AD203B41FA5}">
                      <a16:colId xmlns:a16="http://schemas.microsoft.com/office/drawing/2014/main" val="20003"/>
                    </a:ext>
                  </a:extLst>
                </a:gridCol>
              </a:tblGrid>
              <a:tr h="194945">
                <a:tc>
                  <a:txBody>
                    <a:bodyPr/>
                    <a:lstStyle/>
                    <a:p>
                      <a:pPr marR="45720" algn="ctr">
                        <a:lnSpc>
                          <a:spcPts val="1330"/>
                        </a:lnSpc>
                      </a:pPr>
                      <a:r>
                        <a:rPr sz="1200" spc="-50" dirty="0">
                          <a:solidFill>
                            <a:srgbClr val="161616"/>
                          </a:solidFill>
                          <a:latin typeface="Times New Roman"/>
                          <a:cs typeface="Times New Roman"/>
                        </a:rPr>
                        <a:t>y</a:t>
                      </a:r>
                      <a:endParaRPr sz="12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R="10160" algn="ctr">
                        <a:lnSpc>
                          <a:spcPts val="1330"/>
                        </a:lnSpc>
                      </a:pPr>
                      <a:r>
                        <a:rPr sz="1200" spc="-25" dirty="0">
                          <a:solidFill>
                            <a:srgbClr val="0E0E0E"/>
                          </a:solidFill>
                          <a:latin typeface="Times New Roman"/>
                          <a:cs typeface="Times New Roman"/>
                        </a:rPr>
                        <a:t>xl</a:t>
                      </a:r>
                      <a:endParaRPr sz="12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60325">
                        <a:lnSpc>
                          <a:spcPts val="1330"/>
                        </a:lnSpc>
                      </a:pPr>
                      <a:r>
                        <a:rPr sz="1200" spc="-25" dirty="0">
                          <a:solidFill>
                            <a:srgbClr val="232323"/>
                          </a:solidFill>
                          <a:latin typeface="Times New Roman"/>
                          <a:cs typeface="Times New Roman"/>
                        </a:rPr>
                        <a:t>x2</a:t>
                      </a:r>
                      <a:endParaRPr sz="12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63500">
                        <a:lnSpc>
                          <a:spcPts val="1330"/>
                        </a:lnSpc>
                      </a:pPr>
                      <a:r>
                        <a:rPr sz="1200" spc="-20" dirty="0">
                          <a:solidFill>
                            <a:srgbClr val="0F0F0F"/>
                          </a:solidFill>
                          <a:latin typeface="Times New Roman"/>
                          <a:cs typeface="Times New Roman"/>
                        </a:rPr>
                        <a:t>x2^2</a:t>
                      </a:r>
                      <a:endParaRPr sz="12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0"/>
                  </a:ext>
                </a:extLst>
              </a:tr>
              <a:tr h="188595">
                <a:tc>
                  <a:txBody>
                    <a:bodyPr/>
                    <a:lstStyle/>
                    <a:p>
                      <a:pPr marR="7620" algn="ctr">
                        <a:lnSpc>
                          <a:spcPts val="1370"/>
                        </a:lnSpc>
                      </a:pPr>
                      <a:r>
                        <a:rPr sz="1750" spc="-180" dirty="0">
                          <a:solidFill>
                            <a:srgbClr val="080808"/>
                          </a:solidFill>
                          <a:latin typeface="Times New Roman"/>
                          <a:cs typeface="Times New Roman"/>
                        </a:rPr>
                        <a:t>-</a:t>
                      </a:r>
                      <a:r>
                        <a:rPr sz="1750" spc="-305" dirty="0">
                          <a:solidFill>
                            <a:srgbClr val="080808"/>
                          </a:solidFill>
                          <a:latin typeface="Times New Roman"/>
                          <a:cs typeface="Times New Roman"/>
                        </a:rPr>
                        <a:t>1</a:t>
                      </a:r>
                      <a:endParaRPr sz="175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R="55880" algn="ctr">
                        <a:lnSpc>
                          <a:spcPts val="1370"/>
                        </a:lnSpc>
                      </a:pPr>
                      <a:r>
                        <a:rPr sz="1750" spc="-315" dirty="0">
                          <a:solidFill>
                            <a:srgbClr val="313131"/>
                          </a:solidFill>
                          <a:latin typeface="Times New Roman"/>
                          <a:cs typeface="Times New Roman"/>
                        </a:rPr>
                        <a:t>3</a:t>
                      </a:r>
                      <a:endParaRPr sz="175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58419">
                        <a:lnSpc>
                          <a:spcPts val="1370"/>
                        </a:lnSpc>
                      </a:pPr>
                      <a:r>
                        <a:rPr sz="1750" spc="-50" dirty="0">
                          <a:solidFill>
                            <a:srgbClr val="2A2A2A"/>
                          </a:solidFill>
                          <a:latin typeface="Times New Roman"/>
                          <a:cs typeface="Times New Roman"/>
                        </a:rPr>
                        <a:t>4</a:t>
                      </a:r>
                      <a:endParaRPr sz="175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54610">
                        <a:lnSpc>
                          <a:spcPts val="1370"/>
                        </a:lnSpc>
                      </a:pPr>
                      <a:r>
                        <a:rPr sz="1750" spc="-290" dirty="0">
                          <a:solidFill>
                            <a:srgbClr val="131313"/>
                          </a:solidFill>
                          <a:latin typeface="Times New Roman"/>
                          <a:cs typeface="Times New Roman"/>
                        </a:rPr>
                        <a:t>16</a:t>
                      </a:r>
                      <a:endParaRPr sz="175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1"/>
                  </a:ext>
                </a:extLst>
              </a:tr>
              <a:tr h="185420">
                <a:tc>
                  <a:txBody>
                    <a:bodyPr/>
                    <a:lstStyle/>
                    <a:p>
                      <a:pPr>
                        <a:lnSpc>
                          <a:spcPct val="100000"/>
                        </a:lnSpc>
                      </a:pPr>
                      <a:endParaRPr sz="10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R="47625" algn="ctr">
                        <a:lnSpc>
                          <a:spcPts val="1280"/>
                        </a:lnSpc>
                      </a:pPr>
                      <a:r>
                        <a:rPr sz="1300" spc="-50" dirty="0">
                          <a:solidFill>
                            <a:srgbClr val="071841"/>
                          </a:solidFill>
                          <a:latin typeface="Times New Roman"/>
                          <a:cs typeface="Times New Roman"/>
                        </a:rPr>
                        <a:t>4</a:t>
                      </a:r>
                      <a:endParaRPr sz="13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61594">
                        <a:lnSpc>
                          <a:spcPts val="1260"/>
                        </a:lnSpc>
                      </a:pPr>
                      <a:r>
                        <a:rPr sz="1200" spc="-50" dirty="0">
                          <a:solidFill>
                            <a:srgbClr val="130C33"/>
                          </a:solidFill>
                          <a:latin typeface="Times New Roman"/>
                          <a:cs typeface="Times New Roman"/>
                        </a:rPr>
                        <a:t>6</a:t>
                      </a:r>
                      <a:endParaRPr sz="12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59055">
                        <a:lnSpc>
                          <a:spcPts val="1280"/>
                        </a:lnSpc>
                      </a:pPr>
                      <a:r>
                        <a:rPr sz="1250" spc="-25" dirty="0">
                          <a:solidFill>
                            <a:srgbClr val="413A6E"/>
                          </a:solidFill>
                          <a:latin typeface="Times New Roman"/>
                          <a:cs typeface="Times New Roman"/>
                        </a:rPr>
                        <a:t>3</a:t>
                      </a:r>
                      <a:r>
                        <a:rPr sz="1300" spc="-25" dirty="0">
                          <a:solidFill>
                            <a:srgbClr val="413A6E"/>
                          </a:solidFill>
                          <a:latin typeface="Times New Roman"/>
                          <a:cs typeface="Times New Roman"/>
                        </a:rPr>
                        <a:t>6</a:t>
                      </a:r>
                      <a:endParaRPr sz="13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2"/>
                  </a:ext>
                </a:extLst>
              </a:tr>
              <a:tr h="182880">
                <a:tc>
                  <a:txBody>
                    <a:bodyPr/>
                    <a:lstStyle/>
                    <a:p>
                      <a:pPr>
                        <a:lnSpc>
                          <a:spcPct val="100000"/>
                        </a:lnSpc>
                      </a:pPr>
                      <a:endParaRPr sz="10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10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10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10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3"/>
                  </a:ext>
                </a:extLst>
              </a:tr>
            </a:tbl>
          </a:graphicData>
        </a:graphic>
      </p:graphicFrame>
      <p:graphicFrame>
        <p:nvGraphicFramePr>
          <p:cNvPr id="5" name="object 5"/>
          <p:cNvGraphicFramePr>
            <a:graphicFrameLocks noGrp="1"/>
          </p:cNvGraphicFramePr>
          <p:nvPr/>
        </p:nvGraphicFramePr>
        <p:xfrm>
          <a:off x="5160999" y="4466220"/>
          <a:ext cx="860424" cy="843280"/>
        </p:xfrm>
        <a:graphic>
          <a:graphicData uri="http://schemas.openxmlformats.org/drawingml/2006/table">
            <a:tbl>
              <a:tblPr firstRow="1" bandRow="1">
                <a:tableStyleId>{2D5ABB26-0587-4C30-8999-92F81FD0307C}</a:tableStyleId>
              </a:tblPr>
              <a:tblGrid>
                <a:gridCol w="280670">
                  <a:extLst>
                    <a:ext uri="{9D8B030D-6E8A-4147-A177-3AD203B41FA5}">
                      <a16:colId xmlns:a16="http://schemas.microsoft.com/office/drawing/2014/main" val="20000"/>
                    </a:ext>
                  </a:extLst>
                </a:gridCol>
                <a:gridCol w="283845">
                  <a:extLst>
                    <a:ext uri="{9D8B030D-6E8A-4147-A177-3AD203B41FA5}">
                      <a16:colId xmlns:a16="http://schemas.microsoft.com/office/drawing/2014/main" val="20001"/>
                    </a:ext>
                  </a:extLst>
                </a:gridCol>
                <a:gridCol w="295909">
                  <a:extLst>
                    <a:ext uri="{9D8B030D-6E8A-4147-A177-3AD203B41FA5}">
                      <a16:colId xmlns:a16="http://schemas.microsoft.com/office/drawing/2014/main" val="20002"/>
                    </a:ext>
                  </a:extLst>
                </a:gridCol>
              </a:tblGrid>
              <a:tr h="219075">
                <a:tc>
                  <a:txBody>
                    <a:bodyPr/>
                    <a:lstStyle/>
                    <a:p>
                      <a:pPr marR="58419" algn="ctr">
                        <a:lnSpc>
                          <a:spcPts val="1540"/>
                        </a:lnSpc>
                      </a:pPr>
                      <a:r>
                        <a:rPr sz="1400" spc="-50" dirty="0">
                          <a:solidFill>
                            <a:srgbClr val="484472"/>
                          </a:solidFill>
                          <a:latin typeface="Times New Roman"/>
                          <a:cs typeface="Times New Roman"/>
                        </a:rPr>
                        <a:t>y</a:t>
                      </a:r>
                      <a:endParaRPr sz="14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R="10795" algn="ctr">
                        <a:lnSpc>
                          <a:spcPts val="1540"/>
                        </a:lnSpc>
                      </a:pPr>
                      <a:r>
                        <a:rPr sz="1400" spc="-25" dirty="0">
                          <a:solidFill>
                            <a:srgbClr val="0C0842"/>
                          </a:solidFill>
                          <a:latin typeface="Times New Roman"/>
                          <a:cs typeface="Times New Roman"/>
                        </a:rPr>
                        <a:t>xl</a:t>
                      </a:r>
                      <a:endParaRPr sz="14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14604" algn="ctr">
                        <a:lnSpc>
                          <a:spcPts val="1540"/>
                        </a:lnSpc>
                      </a:pPr>
                      <a:r>
                        <a:rPr sz="1400" spc="-25" dirty="0">
                          <a:solidFill>
                            <a:srgbClr val="050C48"/>
                          </a:solidFill>
                          <a:latin typeface="Times New Roman"/>
                          <a:cs typeface="Times New Roman"/>
                        </a:rPr>
                        <a:t>x2</a:t>
                      </a:r>
                      <a:endParaRPr sz="14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0"/>
                  </a:ext>
                </a:extLst>
              </a:tr>
              <a:tr h="207010">
                <a:tc>
                  <a:txBody>
                    <a:bodyPr/>
                    <a:lstStyle/>
                    <a:p>
                      <a:pPr algn="ctr">
                        <a:lnSpc>
                          <a:spcPts val="1470"/>
                        </a:lnSpc>
                      </a:pPr>
                      <a:r>
                        <a:rPr sz="1400" spc="-10" dirty="0">
                          <a:solidFill>
                            <a:srgbClr val="0F0F0F"/>
                          </a:solidFill>
                          <a:latin typeface="Times New Roman"/>
                          <a:cs typeface="Times New Roman"/>
                        </a:rPr>
                        <a:t>-</a:t>
                      </a:r>
                      <a:r>
                        <a:rPr sz="1400" spc="-50" dirty="0">
                          <a:solidFill>
                            <a:srgbClr val="0F0F0F"/>
                          </a:solidFill>
                          <a:latin typeface="Times New Roman"/>
                          <a:cs typeface="Times New Roman"/>
                        </a:rPr>
                        <a:t>1</a:t>
                      </a:r>
                      <a:endParaRPr sz="14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R="57150" algn="ctr">
                        <a:lnSpc>
                          <a:spcPts val="1470"/>
                        </a:lnSpc>
                      </a:pPr>
                      <a:r>
                        <a:rPr sz="1400" spc="-50" dirty="0">
                          <a:solidFill>
                            <a:srgbClr val="00002B"/>
                          </a:solidFill>
                          <a:latin typeface="Times New Roman"/>
                          <a:cs typeface="Times New Roman"/>
                        </a:rPr>
                        <a:t>3</a:t>
                      </a:r>
                      <a:endParaRPr sz="14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R="62865" algn="ctr">
                        <a:lnSpc>
                          <a:spcPts val="1470"/>
                        </a:lnSpc>
                      </a:pPr>
                      <a:r>
                        <a:rPr sz="1400" spc="-50" dirty="0">
                          <a:solidFill>
                            <a:srgbClr val="160E3B"/>
                          </a:solidFill>
                          <a:latin typeface="Times New Roman"/>
                          <a:cs typeface="Times New Roman"/>
                        </a:rPr>
                        <a:t>4</a:t>
                      </a:r>
                      <a:endParaRPr sz="14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1"/>
                  </a:ext>
                </a:extLst>
              </a:tr>
              <a:tr h="210185">
                <a:tc>
                  <a:txBody>
                    <a:bodyPr/>
                    <a:lstStyle/>
                    <a:p>
                      <a:pPr marR="60325" algn="ctr">
                        <a:lnSpc>
                          <a:spcPts val="1490"/>
                        </a:lnSpc>
                      </a:pPr>
                      <a:r>
                        <a:rPr sz="1400" spc="-50" dirty="0">
                          <a:solidFill>
                            <a:srgbClr val="0E0C34"/>
                          </a:solidFill>
                          <a:latin typeface="Times New Roman"/>
                          <a:cs typeface="Times New Roman"/>
                        </a:rPr>
                        <a:t>1</a:t>
                      </a:r>
                      <a:endParaRPr sz="14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R="50800" algn="ctr">
                        <a:lnSpc>
                          <a:spcPts val="1490"/>
                        </a:lnSpc>
                      </a:pPr>
                      <a:r>
                        <a:rPr sz="1400" spc="-50" dirty="0">
                          <a:solidFill>
                            <a:srgbClr val="0C0E4F"/>
                          </a:solidFill>
                          <a:latin typeface="Times New Roman"/>
                          <a:cs typeface="Times New Roman"/>
                        </a:rPr>
                        <a:t>4</a:t>
                      </a:r>
                      <a:endParaRPr sz="14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R="60325" algn="ctr">
                        <a:lnSpc>
                          <a:spcPts val="1490"/>
                        </a:lnSpc>
                      </a:pPr>
                      <a:r>
                        <a:rPr sz="1400" spc="-50" dirty="0">
                          <a:solidFill>
                            <a:srgbClr val="08112D"/>
                          </a:solidFill>
                          <a:latin typeface="Times New Roman"/>
                          <a:cs typeface="Times New Roman"/>
                        </a:rPr>
                        <a:t>6</a:t>
                      </a:r>
                      <a:endParaRPr sz="14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2"/>
                  </a:ext>
                </a:extLst>
              </a:tr>
              <a:tr h="207010">
                <a:tc>
                  <a:txBody>
                    <a:bodyPr/>
                    <a:lstStyle/>
                    <a:p>
                      <a:pPr>
                        <a:lnSpc>
                          <a:spcPct val="100000"/>
                        </a:lnSpc>
                      </a:pPr>
                      <a:endParaRPr sz="12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12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1200" dirty="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3"/>
                  </a:ext>
                </a:extLst>
              </a:tr>
            </a:tbl>
          </a:graphicData>
        </a:graphic>
      </p:graphicFrame>
      <p:pic>
        <p:nvPicPr>
          <p:cNvPr id="6" name="object 6"/>
          <p:cNvPicPr/>
          <p:nvPr/>
        </p:nvPicPr>
        <p:blipFill>
          <a:blip r:embed="rId4" cstate="print"/>
          <a:stretch>
            <a:fillRect/>
          </a:stretch>
        </p:blipFill>
        <p:spPr>
          <a:xfrm>
            <a:off x="9434904" y="5831998"/>
            <a:ext cx="124985" cy="121944"/>
          </a:xfrm>
          <a:prstGeom prst="rect">
            <a:avLst/>
          </a:prstGeom>
        </p:spPr>
      </p:pic>
      <p:pic>
        <p:nvPicPr>
          <p:cNvPr id="7" name="object 7"/>
          <p:cNvPicPr/>
          <p:nvPr/>
        </p:nvPicPr>
        <p:blipFill>
          <a:blip r:embed="rId5" cstate="print"/>
          <a:stretch>
            <a:fillRect/>
          </a:stretch>
        </p:blipFill>
        <p:spPr>
          <a:xfrm>
            <a:off x="9434904" y="6005770"/>
            <a:ext cx="124985" cy="112798"/>
          </a:xfrm>
          <a:prstGeom prst="rect">
            <a:avLst/>
          </a:prstGeom>
        </p:spPr>
      </p:pic>
      <p:sp>
        <p:nvSpPr>
          <p:cNvPr id="8" name="object 8"/>
          <p:cNvSpPr txBox="1"/>
          <p:nvPr/>
        </p:nvSpPr>
        <p:spPr>
          <a:xfrm>
            <a:off x="1174534" y="1197599"/>
            <a:ext cx="8260370" cy="1872614"/>
          </a:xfrm>
          <a:prstGeom prst="rect">
            <a:avLst/>
          </a:prstGeom>
        </p:spPr>
        <p:txBody>
          <a:bodyPr vert="horz" wrap="square" lIns="0" tIns="12700" rIns="0" bIns="0" rtlCol="0">
            <a:spAutoFit/>
          </a:bodyPr>
          <a:lstStyle/>
          <a:p>
            <a:pPr marL="18415">
              <a:lnSpc>
                <a:spcPct val="100000"/>
              </a:lnSpc>
              <a:spcBef>
                <a:spcPts val="100"/>
              </a:spcBef>
              <a:tabLst>
                <a:tab pos="333375" algn="l"/>
              </a:tabLst>
            </a:pPr>
            <a:r>
              <a:rPr lang="es-ES" spc="-25" dirty="0">
                <a:solidFill>
                  <a:srgbClr val="AC231C"/>
                </a:solidFill>
                <a:latin typeface="Times New Roman"/>
                <a:cs typeface="Times New Roman"/>
              </a:rPr>
              <a:t>3</a:t>
            </a:r>
            <a:r>
              <a:rPr dirty="0">
                <a:solidFill>
                  <a:srgbClr val="D3161C"/>
                </a:solidFill>
                <a:latin typeface="Times New Roman"/>
                <a:cs typeface="Times New Roman"/>
              </a:rPr>
              <a:t>)	Tercera idea importante: el </a:t>
            </a:r>
            <a:r>
              <a:rPr b="1" dirty="0">
                <a:solidFill>
                  <a:srgbClr val="D3161C"/>
                </a:solidFill>
                <a:latin typeface="Times New Roman"/>
                <a:cs typeface="Times New Roman"/>
              </a:rPr>
              <a:t>Kernel</a:t>
            </a:r>
            <a:r>
              <a:rPr dirty="0">
                <a:solidFill>
                  <a:srgbClr val="D3161C"/>
                </a:solidFill>
                <a:latin typeface="Times New Roman"/>
                <a:cs typeface="Times New Roman"/>
              </a:rPr>
              <a:t> (Boser, Guyon, Vapnik, 1992)</a:t>
            </a:r>
          </a:p>
          <a:p>
            <a:pPr>
              <a:lnSpc>
                <a:spcPct val="100000"/>
              </a:lnSpc>
              <a:spcBef>
                <a:spcPts val="40"/>
              </a:spcBef>
            </a:pPr>
            <a:endParaRPr sz="1800" dirty="0">
              <a:latin typeface="Times New Roman"/>
              <a:cs typeface="Times New Roman"/>
            </a:endParaRPr>
          </a:p>
          <a:p>
            <a:pPr marL="14604" marR="5080" indent="-2540">
              <a:lnSpc>
                <a:spcPct val="96800"/>
              </a:lnSpc>
            </a:pPr>
            <a:r>
              <a:rPr sz="1850" dirty="0">
                <a:solidFill>
                  <a:schemeClr val="tx1"/>
                </a:solidFill>
                <a:latin typeface="Times New Roman"/>
                <a:cs typeface="Times New Roman"/>
              </a:rPr>
              <a:t>La</a:t>
            </a:r>
            <a:r>
              <a:rPr sz="1850" spc="-15" dirty="0">
                <a:solidFill>
                  <a:schemeClr val="tx1"/>
                </a:solidFill>
                <a:latin typeface="Times New Roman"/>
                <a:cs typeface="Times New Roman"/>
              </a:rPr>
              <a:t> </a:t>
            </a:r>
            <a:r>
              <a:rPr sz="1850" dirty="0">
                <a:solidFill>
                  <a:schemeClr val="tx1"/>
                </a:solidFill>
                <a:latin typeface="Times New Roman"/>
                <a:cs typeface="Times New Roman"/>
              </a:rPr>
              <a:t>separación</a:t>
            </a:r>
            <a:r>
              <a:rPr sz="1850" spc="45" dirty="0">
                <a:solidFill>
                  <a:schemeClr val="tx1"/>
                </a:solidFill>
                <a:latin typeface="Times New Roman"/>
                <a:cs typeface="Times New Roman"/>
              </a:rPr>
              <a:t> </a:t>
            </a:r>
            <a:r>
              <a:rPr sz="1850" dirty="0">
                <a:solidFill>
                  <a:schemeClr val="tx1"/>
                </a:solidFill>
                <a:latin typeface="Times New Roman"/>
                <a:cs typeface="Times New Roman"/>
              </a:rPr>
              <a:t>entre</a:t>
            </a:r>
            <a:r>
              <a:rPr sz="1850" spc="10" dirty="0">
                <a:solidFill>
                  <a:schemeClr val="tx1"/>
                </a:solidFill>
                <a:latin typeface="Times New Roman"/>
                <a:cs typeface="Times New Roman"/>
              </a:rPr>
              <a:t> </a:t>
            </a:r>
            <a:r>
              <a:rPr sz="1850" dirty="0">
                <a:solidFill>
                  <a:schemeClr val="tx1"/>
                </a:solidFill>
                <a:latin typeface="Times New Roman"/>
                <a:cs typeface="Times New Roman"/>
              </a:rPr>
              <a:t>clases</a:t>
            </a:r>
            <a:r>
              <a:rPr sz="1850" spc="5" dirty="0">
                <a:solidFill>
                  <a:schemeClr val="tx1"/>
                </a:solidFill>
                <a:latin typeface="Times New Roman"/>
                <a:cs typeface="Times New Roman"/>
              </a:rPr>
              <a:t> </a:t>
            </a:r>
            <a:r>
              <a:rPr sz="1850" dirty="0">
                <a:solidFill>
                  <a:schemeClr val="tx1"/>
                </a:solidFill>
                <a:latin typeface="Times New Roman"/>
                <a:cs typeface="Times New Roman"/>
              </a:rPr>
              <a:t>en</a:t>
            </a:r>
            <a:r>
              <a:rPr sz="1850" spc="-40" dirty="0">
                <a:solidFill>
                  <a:schemeClr val="tx1"/>
                </a:solidFill>
                <a:latin typeface="Times New Roman"/>
                <a:cs typeface="Times New Roman"/>
              </a:rPr>
              <a:t> </a:t>
            </a:r>
            <a:r>
              <a:rPr sz="1850" dirty="0">
                <a:solidFill>
                  <a:schemeClr val="tx1"/>
                </a:solidFill>
                <a:latin typeface="Times New Roman"/>
                <a:cs typeface="Times New Roman"/>
              </a:rPr>
              <a:t>muchos</a:t>
            </a:r>
            <a:r>
              <a:rPr sz="1850" spc="-5" dirty="0">
                <a:solidFill>
                  <a:schemeClr val="tx1"/>
                </a:solidFill>
                <a:latin typeface="Times New Roman"/>
                <a:cs typeface="Times New Roman"/>
              </a:rPr>
              <a:t> </a:t>
            </a:r>
            <a:r>
              <a:rPr sz="1850" dirty="0">
                <a:solidFill>
                  <a:schemeClr val="tx1"/>
                </a:solidFill>
                <a:latin typeface="Times New Roman"/>
                <a:cs typeface="Times New Roman"/>
              </a:rPr>
              <a:t>problemas</a:t>
            </a:r>
            <a:r>
              <a:rPr sz="1850" spc="60" dirty="0">
                <a:solidFill>
                  <a:schemeClr val="tx1"/>
                </a:solidFill>
                <a:latin typeface="Times New Roman"/>
                <a:cs typeface="Times New Roman"/>
              </a:rPr>
              <a:t> </a:t>
            </a:r>
            <a:r>
              <a:rPr sz="1850" b="1" dirty="0">
                <a:solidFill>
                  <a:schemeClr val="tx1"/>
                </a:solidFill>
                <a:latin typeface="Times New Roman"/>
                <a:cs typeface="Times New Roman"/>
              </a:rPr>
              <a:t>no</a:t>
            </a:r>
            <a:r>
              <a:rPr sz="1850" b="1" spc="-55" dirty="0">
                <a:solidFill>
                  <a:schemeClr val="tx1"/>
                </a:solidFill>
                <a:latin typeface="Times New Roman"/>
                <a:cs typeface="Times New Roman"/>
              </a:rPr>
              <a:t> </a:t>
            </a:r>
            <a:r>
              <a:rPr sz="1850" b="1" dirty="0">
                <a:solidFill>
                  <a:schemeClr val="tx1"/>
                </a:solidFill>
                <a:latin typeface="Times New Roman"/>
                <a:cs typeface="Times New Roman"/>
              </a:rPr>
              <a:t>es</a:t>
            </a:r>
            <a:r>
              <a:rPr sz="1850" b="1" spc="-40" dirty="0">
                <a:solidFill>
                  <a:schemeClr val="tx1"/>
                </a:solidFill>
                <a:latin typeface="Times New Roman"/>
                <a:cs typeface="Times New Roman"/>
              </a:rPr>
              <a:t> </a:t>
            </a:r>
            <a:r>
              <a:rPr sz="1850" b="1" dirty="0">
                <a:solidFill>
                  <a:schemeClr val="tx1"/>
                </a:solidFill>
                <a:latin typeface="Times New Roman"/>
                <a:cs typeface="Times New Roman"/>
              </a:rPr>
              <a:t>lineal</a:t>
            </a:r>
            <a:r>
              <a:rPr sz="1850" dirty="0">
                <a:solidFill>
                  <a:schemeClr val="tx1"/>
                </a:solidFill>
                <a:latin typeface="Times New Roman"/>
                <a:cs typeface="Times New Roman"/>
              </a:rPr>
              <a:t>.</a:t>
            </a:r>
            <a:r>
              <a:rPr sz="1850" spc="-20" dirty="0">
                <a:solidFill>
                  <a:schemeClr val="tx1"/>
                </a:solidFill>
                <a:latin typeface="Times New Roman"/>
                <a:cs typeface="Times New Roman"/>
              </a:rPr>
              <a:t> </a:t>
            </a:r>
            <a:r>
              <a:rPr sz="1850" dirty="0">
                <a:solidFill>
                  <a:schemeClr val="tx1"/>
                </a:solidFill>
                <a:latin typeface="Times New Roman"/>
                <a:cs typeface="Times New Roman"/>
              </a:rPr>
              <a:t>Una</a:t>
            </a:r>
            <a:r>
              <a:rPr sz="1850" spc="-5" dirty="0">
                <a:solidFill>
                  <a:schemeClr val="tx1"/>
                </a:solidFill>
                <a:latin typeface="Times New Roman"/>
                <a:cs typeface="Times New Roman"/>
              </a:rPr>
              <a:t> </a:t>
            </a:r>
            <a:r>
              <a:rPr sz="1850" dirty="0">
                <a:solidFill>
                  <a:schemeClr val="tx1"/>
                </a:solidFill>
                <a:latin typeface="Times New Roman"/>
                <a:cs typeface="Times New Roman"/>
              </a:rPr>
              <a:t>idea</a:t>
            </a:r>
            <a:r>
              <a:rPr sz="1850" spc="5" dirty="0">
                <a:solidFill>
                  <a:schemeClr val="tx1"/>
                </a:solidFill>
                <a:latin typeface="Times New Roman"/>
                <a:cs typeface="Times New Roman"/>
              </a:rPr>
              <a:t> </a:t>
            </a:r>
            <a:r>
              <a:rPr sz="1850" spc="-20" dirty="0">
                <a:solidFill>
                  <a:schemeClr val="tx1"/>
                </a:solidFill>
                <a:latin typeface="Times New Roman"/>
                <a:cs typeface="Times New Roman"/>
              </a:rPr>
              <a:t>para </a:t>
            </a:r>
            <a:r>
              <a:rPr sz="1850" dirty="0">
                <a:solidFill>
                  <a:schemeClr val="tx1"/>
                </a:solidFill>
                <a:latin typeface="Times New Roman"/>
                <a:cs typeface="Times New Roman"/>
              </a:rPr>
              <a:t>aplicar</a:t>
            </a:r>
            <a:r>
              <a:rPr sz="1850" spc="25" dirty="0">
                <a:solidFill>
                  <a:schemeClr val="tx1"/>
                </a:solidFill>
                <a:latin typeface="Times New Roman"/>
                <a:cs typeface="Times New Roman"/>
              </a:rPr>
              <a:t> </a:t>
            </a:r>
            <a:r>
              <a:rPr sz="1850" dirty="0">
                <a:solidFill>
                  <a:schemeClr val="tx1"/>
                </a:solidFill>
                <a:latin typeface="Times New Roman"/>
                <a:cs typeface="Times New Roman"/>
              </a:rPr>
              <a:t>a</a:t>
            </a:r>
            <a:r>
              <a:rPr sz="1850" spc="-85" dirty="0">
                <a:solidFill>
                  <a:schemeClr val="tx1"/>
                </a:solidFill>
                <a:latin typeface="Times New Roman"/>
                <a:cs typeface="Times New Roman"/>
              </a:rPr>
              <a:t> </a:t>
            </a:r>
            <a:r>
              <a:rPr sz="1850" dirty="0">
                <a:solidFill>
                  <a:schemeClr val="tx1"/>
                </a:solidFill>
                <a:latin typeface="Times New Roman"/>
                <a:cs typeface="Times New Roman"/>
              </a:rPr>
              <a:t>pesar</a:t>
            </a:r>
            <a:r>
              <a:rPr sz="1850" spc="35" dirty="0">
                <a:solidFill>
                  <a:schemeClr val="tx1"/>
                </a:solidFill>
                <a:latin typeface="Times New Roman"/>
                <a:cs typeface="Times New Roman"/>
              </a:rPr>
              <a:t> </a:t>
            </a:r>
            <a:r>
              <a:rPr sz="1850" dirty="0">
                <a:solidFill>
                  <a:schemeClr val="tx1"/>
                </a:solidFill>
                <a:latin typeface="Times New Roman"/>
                <a:cs typeface="Times New Roman"/>
              </a:rPr>
              <a:t>de</a:t>
            </a:r>
            <a:r>
              <a:rPr sz="1850" spc="-20" dirty="0">
                <a:solidFill>
                  <a:schemeClr val="tx1"/>
                </a:solidFill>
                <a:latin typeface="Times New Roman"/>
                <a:cs typeface="Times New Roman"/>
              </a:rPr>
              <a:t> </a:t>
            </a:r>
            <a:r>
              <a:rPr sz="1850" dirty="0">
                <a:solidFill>
                  <a:schemeClr val="tx1"/>
                </a:solidFill>
                <a:latin typeface="Times New Roman"/>
                <a:cs typeface="Times New Roman"/>
              </a:rPr>
              <a:t>todo</a:t>
            </a:r>
            <a:r>
              <a:rPr sz="1850" spc="30" dirty="0">
                <a:solidFill>
                  <a:schemeClr val="tx1"/>
                </a:solidFill>
                <a:latin typeface="Times New Roman"/>
                <a:cs typeface="Times New Roman"/>
              </a:rPr>
              <a:t> </a:t>
            </a:r>
            <a:r>
              <a:rPr sz="1850" dirty="0">
                <a:solidFill>
                  <a:schemeClr val="tx1"/>
                </a:solidFill>
                <a:latin typeface="Times New Roman"/>
                <a:cs typeface="Times New Roman"/>
              </a:rPr>
              <a:t>un</a:t>
            </a:r>
            <a:r>
              <a:rPr sz="1850" spc="-30" dirty="0">
                <a:solidFill>
                  <a:schemeClr val="tx1"/>
                </a:solidFill>
                <a:latin typeface="Times New Roman"/>
                <a:cs typeface="Times New Roman"/>
              </a:rPr>
              <a:t> </a:t>
            </a:r>
            <a:r>
              <a:rPr sz="1850" dirty="0">
                <a:solidFill>
                  <a:schemeClr val="tx1"/>
                </a:solidFill>
                <a:latin typeface="Times New Roman"/>
                <a:cs typeface="Times New Roman"/>
              </a:rPr>
              <a:t>algoritmo</a:t>
            </a:r>
            <a:r>
              <a:rPr sz="1850" spc="75" dirty="0">
                <a:solidFill>
                  <a:schemeClr val="tx1"/>
                </a:solidFill>
                <a:latin typeface="Times New Roman"/>
                <a:cs typeface="Times New Roman"/>
              </a:rPr>
              <a:t> </a:t>
            </a:r>
            <a:r>
              <a:rPr sz="1850" dirty="0">
                <a:solidFill>
                  <a:schemeClr val="tx1"/>
                </a:solidFill>
                <a:latin typeface="Times New Roman"/>
                <a:cs typeface="Times New Roman"/>
              </a:rPr>
              <a:t>de separación</a:t>
            </a:r>
            <a:r>
              <a:rPr sz="1850" spc="65" dirty="0">
                <a:solidFill>
                  <a:schemeClr val="tx1"/>
                </a:solidFill>
                <a:latin typeface="Times New Roman"/>
                <a:cs typeface="Times New Roman"/>
              </a:rPr>
              <a:t> </a:t>
            </a:r>
            <a:r>
              <a:rPr sz="1850" dirty="0">
                <a:solidFill>
                  <a:schemeClr val="tx1"/>
                </a:solidFill>
                <a:latin typeface="Times New Roman"/>
                <a:cs typeface="Times New Roman"/>
              </a:rPr>
              <a:t>lineal</a:t>
            </a:r>
            <a:r>
              <a:rPr sz="1850" spc="30" dirty="0">
                <a:solidFill>
                  <a:schemeClr val="tx1"/>
                </a:solidFill>
                <a:latin typeface="Times New Roman"/>
                <a:cs typeface="Times New Roman"/>
              </a:rPr>
              <a:t> </a:t>
            </a:r>
            <a:r>
              <a:rPr sz="1850" dirty="0">
                <a:solidFill>
                  <a:schemeClr val="tx1"/>
                </a:solidFill>
                <a:latin typeface="Times New Roman"/>
                <a:cs typeface="Times New Roman"/>
              </a:rPr>
              <a:t>es</a:t>
            </a:r>
            <a:r>
              <a:rPr sz="1850" spc="-40" dirty="0">
                <a:solidFill>
                  <a:schemeClr val="tx1"/>
                </a:solidFill>
                <a:latin typeface="Times New Roman"/>
                <a:cs typeface="Times New Roman"/>
              </a:rPr>
              <a:t> </a:t>
            </a:r>
            <a:r>
              <a:rPr sz="1850" dirty="0">
                <a:solidFill>
                  <a:schemeClr val="tx1"/>
                </a:solidFill>
                <a:latin typeface="Times New Roman"/>
                <a:cs typeface="Times New Roman"/>
              </a:rPr>
              <a:t>trabajar</a:t>
            </a:r>
            <a:r>
              <a:rPr sz="1850" spc="45" dirty="0">
                <a:solidFill>
                  <a:schemeClr val="tx1"/>
                </a:solidFill>
                <a:latin typeface="Times New Roman"/>
                <a:cs typeface="Times New Roman"/>
              </a:rPr>
              <a:t> </a:t>
            </a:r>
            <a:r>
              <a:rPr sz="1850" dirty="0">
                <a:solidFill>
                  <a:schemeClr val="tx1"/>
                </a:solidFill>
                <a:latin typeface="Times New Roman"/>
                <a:cs typeface="Times New Roman"/>
              </a:rPr>
              <a:t>en</a:t>
            </a:r>
            <a:r>
              <a:rPr sz="1850" spc="-20" dirty="0">
                <a:solidFill>
                  <a:schemeClr val="tx1"/>
                </a:solidFill>
                <a:latin typeface="Times New Roman"/>
                <a:cs typeface="Times New Roman"/>
              </a:rPr>
              <a:t> </a:t>
            </a:r>
            <a:r>
              <a:rPr sz="1850" spc="-25" dirty="0">
                <a:solidFill>
                  <a:schemeClr val="tx1"/>
                </a:solidFill>
                <a:latin typeface="Times New Roman"/>
                <a:cs typeface="Times New Roman"/>
              </a:rPr>
              <a:t>un </a:t>
            </a:r>
            <a:r>
              <a:rPr sz="1850" dirty="0">
                <a:solidFill>
                  <a:schemeClr val="tx1"/>
                </a:solidFill>
                <a:latin typeface="Times New Roman"/>
                <a:cs typeface="Times New Roman"/>
              </a:rPr>
              <a:t>espacio</a:t>
            </a:r>
            <a:r>
              <a:rPr sz="1850" spc="215" dirty="0">
                <a:solidFill>
                  <a:schemeClr val="tx1"/>
                </a:solidFill>
                <a:latin typeface="Times New Roman"/>
                <a:cs typeface="Times New Roman"/>
              </a:rPr>
              <a:t> </a:t>
            </a:r>
            <a:r>
              <a:rPr sz="1850" dirty="0">
                <a:solidFill>
                  <a:schemeClr val="tx1"/>
                </a:solidFill>
                <a:latin typeface="Times New Roman"/>
                <a:cs typeface="Times New Roman"/>
              </a:rPr>
              <a:t>de</a:t>
            </a:r>
            <a:r>
              <a:rPr sz="1850" spc="130" dirty="0">
                <a:solidFill>
                  <a:schemeClr val="tx1"/>
                </a:solidFill>
                <a:latin typeface="Times New Roman"/>
                <a:cs typeface="Times New Roman"/>
              </a:rPr>
              <a:t> </a:t>
            </a:r>
            <a:r>
              <a:rPr sz="1850" dirty="0" err="1">
                <a:solidFill>
                  <a:schemeClr val="tx1"/>
                </a:solidFill>
                <a:latin typeface="Times New Roman"/>
                <a:cs typeface="Times New Roman"/>
              </a:rPr>
              <a:t>dimensió</a:t>
            </a:r>
            <a:r>
              <a:rPr lang="es-ES" sz="1850" dirty="0">
                <a:solidFill>
                  <a:schemeClr val="tx1"/>
                </a:solidFill>
                <a:latin typeface="Times New Roman"/>
                <a:cs typeface="Times New Roman"/>
              </a:rPr>
              <a:t>n</a:t>
            </a:r>
            <a:r>
              <a:rPr sz="1850" spc="380" dirty="0">
                <a:solidFill>
                  <a:schemeClr val="tx1"/>
                </a:solidFill>
                <a:latin typeface="Times New Roman"/>
                <a:cs typeface="Times New Roman"/>
              </a:rPr>
              <a:t> </a:t>
            </a:r>
            <a:r>
              <a:rPr sz="1850" spc="50" dirty="0">
                <a:solidFill>
                  <a:schemeClr val="tx1"/>
                </a:solidFill>
                <a:latin typeface="Times New Roman"/>
                <a:cs typeface="Times New Roman"/>
              </a:rPr>
              <a:t>superior</a:t>
            </a:r>
            <a:r>
              <a:rPr lang="es-ES" sz="1850" spc="370" dirty="0">
                <a:solidFill>
                  <a:schemeClr val="tx1"/>
                </a:solidFill>
                <a:latin typeface="Times New Roman"/>
                <a:cs typeface="Times New Roman"/>
              </a:rPr>
              <a:t> </a:t>
            </a:r>
            <a:r>
              <a:rPr sz="1850" dirty="0">
                <a:solidFill>
                  <a:schemeClr val="tx1"/>
                </a:solidFill>
                <a:latin typeface="Times New Roman"/>
                <a:cs typeface="Times New Roman"/>
              </a:rPr>
              <a:t>do</a:t>
            </a:r>
            <a:r>
              <a:rPr lang="es-ES" sz="1850" dirty="0">
                <a:solidFill>
                  <a:schemeClr val="tx1"/>
                </a:solidFill>
                <a:latin typeface="Times New Roman"/>
                <a:cs typeface="Times New Roman"/>
              </a:rPr>
              <a:t>n</a:t>
            </a:r>
            <a:r>
              <a:rPr sz="1850" dirty="0">
                <a:solidFill>
                  <a:schemeClr val="tx1"/>
                </a:solidFill>
                <a:latin typeface="Times New Roman"/>
                <a:cs typeface="Times New Roman"/>
              </a:rPr>
              <a:t>de</a:t>
            </a:r>
            <a:r>
              <a:rPr sz="1850" spc="305" dirty="0">
                <a:solidFill>
                  <a:schemeClr val="tx1"/>
                </a:solidFill>
                <a:latin typeface="Times New Roman"/>
                <a:cs typeface="Times New Roman"/>
              </a:rPr>
              <a:t> </a:t>
            </a:r>
            <a:r>
              <a:rPr sz="1850" dirty="0">
                <a:solidFill>
                  <a:schemeClr val="tx1"/>
                </a:solidFill>
                <a:latin typeface="Times New Roman"/>
                <a:cs typeface="Times New Roman"/>
              </a:rPr>
              <a:t>sí</a:t>
            </a:r>
            <a:r>
              <a:rPr sz="1850" spc="75" dirty="0">
                <a:solidFill>
                  <a:schemeClr val="tx1"/>
                </a:solidFill>
                <a:latin typeface="Times New Roman"/>
                <a:cs typeface="Times New Roman"/>
              </a:rPr>
              <a:t> </a:t>
            </a:r>
            <a:r>
              <a:rPr sz="1850" dirty="0" err="1">
                <a:solidFill>
                  <a:schemeClr val="tx1"/>
                </a:solidFill>
                <a:latin typeface="Times New Roman"/>
                <a:cs typeface="Times New Roman"/>
              </a:rPr>
              <a:t>tenga</a:t>
            </a:r>
            <a:r>
              <a:rPr sz="1850" spc="340" dirty="0">
                <a:solidFill>
                  <a:schemeClr val="tx1"/>
                </a:solidFill>
                <a:latin typeface="Times New Roman"/>
                <a:cs typeface="Times New Roman"/>
              </a:rPr>
              <a:t> </a:t>
            </a:r>
            <a:r>
              <a:rPr sz="1850" dirty="0">
                <a:solidFill>
                  <a:schemeClr val="tx1"/>
                </a:solidFill>
                <a:latin typeface="Times New Roman"/>
                <a:cs typeface="Times New Roman"/>
              </a:rPr>
              <a:t>se</a:t>
            </a:r>
            <a:r>
              <a:rPr lang="es-ES" sz="1850" dirty="0">
                <a:solidFill>
                  <a:schemeClr val="tx1"/>
                </a:solidFill>
                <a:latin typeface="Times New Roman"/>
                <a:cs typeface="Times New Roman"/>
              </a:rPr>
              <a:t>n</a:t>
            </a:r>
            <a:r>
              <a:rPr sz="1850" dirty="0" err="1">
                <a:solidFill>
                  <a:schemeClr val="tx1"/>
                </a:solidFill>
                <a:latin typeface="Times New Roman"/>
                <a:cs typeface="Times New Roman"/>
              </a:rPr>
              <a:t>tido</a:t>
            </a:r>
            <a:r>
              <a:rPr sz="1850" spc="185" dirty="0">
                <a:solidFill>
                  <a:schemeClr val="tx1"/>
                </a:solidFill>
                <a:latin typeface="Times New Roman"/>
                <a:cs typeface="Times New Roman"/>
              </a:rPr>
              <a:t> </a:t>
            </a:r>
            <a:r>
              <a:rPr sz="1850" spc="50" dirty="0">
                <a:solidFill>
                  <a:schemeClr val="tx1"/>
                </a:solidFill>
                <a:latin typeface="Times New Roman"/>
                <a:cs typeface="Times New Roman"/>
              </a:rPr>
              <a:t>la</a:t>
            </a:r>
            <a:r>
              <a:rPr sz="1850" spc="260" dirty="0">
                <a:solidFill>
                  <a:schemeClr val="tx1"/>
                </a:solidFill>
                <a:latin typeface="Times New Roman"/>
                <a:cs typeface="Times New Roman"/>
              </a:rPr>
              <a:t> </a:t>
            </a:r>
            <a:r>
              <a:rPr sz="1850" dirty="0" err="1">
                <a:solidFill>
                  <a:schemeClr val="tx1"/>
                </a:solidFill>
                <a:latin typeface="Times New Roman"/>
                <a:cs typeface="Times New Roman"/>
              </a:rPr>
              <a:t>separació</a:t>
            </a:r>
            <a:r>
              <a:rPr lang="es-ES" sz="1850" dirty="0">
                <a:solidFill>
                  <a:schemeClr val="tx1"/>
                </a:solidFill>
                <a:latin typeface="Times New Roman"/>
                <a:cs typeface="Times New Roman"/>
              </a:rPr>
              <a:t>n</a:t>
            </a:r>
            <a:r>
              <a:rPr sz="1850" spc="225" dirty="0">
                <a:solidFill>
                  <a:schemeClr val="tx1"/>
                </a:solidFill>
                <a:latin typeface="Times New Roman"/>
                <a:cs typeface="Times New Roman"/>
              </a:rPr>
              <a:t> </a:t>
            </a:r>
            <a:r>
              <a:rPr sz="1850" spc="-10" dirty="0">
                <a:solidFill>
                  <a:schemeClr val="tx1"/>
                </a:solidFill>
                <a:latin typeface="Times New Roman"/>
                <a:cs typeface="Times New Roman"/>
              </a:rPr>
              <a:t>lineal.</a:t>
            </a:r>
            <a:endParaRPr sz="1850" dirty="0">
              <a:solidFill>
                <a:schemeClr val="tx1"/>
              </a:solidFill>
              <a:latin typeface="Times New Roman"/>
              <a:cs typeface="Times New Roman"/>
            </a:endParaRPr>
          </a:p>
          <a:p>
            <a:pPr marL="260985">
              <a:lnSpc>
                <a:spcPct val="100000"/>
              </a:lnSpc>
              <a:spcBef>
                <a:spcPts val="1970"/>
              </a:spcBef>
              <a:tabLst>
                <a:tab pos="2326640" algn="l"/>
              </a:tabLst>
            </a:pPr>
            <a:r>
              <a:rPr sz="1550" spc="105" dirty="0">
                <a:latin typeface="Arial MT"/>
                <a:cs typeface="Arial MT"/>
              </a:rPr>
              <a:t>Input</a:t>
            </a:r>
            <a:r>
              <a:rPr sz="1550" spc="495" dirty="0">
                <a:latin typeface="Arial MT"/>
                <a:cs typeface="Arial MT"/>
              </a:rPr>
              <a:t> </a:t>
            </a:r>
            <a:r>
              <a:rPr sz="1550" spc="-20" dirty="0">
                <a:latin typeface="Arial MT"/>
                <a:cs typeface="Arial MT"/>
              </a:rPr>
              <a:t>space</a:t>
            </a:r>
            <a:r>
              <a:rPr sz="1550" dirty="0">
                <a:latin typeface="Arial MT"/>
                <a:cs typeface="Arial MT"/>
              </a:rPr>
              <a:t>	Feature</a:t>
            </a:r>
            <a:r>
              <a:rPr sz="1550" spc="135" dirty="0">
                <a:latin typeface="Arial MT"/>
                <a:cs typeface="Arial MT"/>
              </a:rPr>
              <a:t>  </a:t>
            </a:r>
            <a:r>
              <a:rPr sz="1550" spc="-10" dirty="0">
                <a:latin typeface="Arial MT"/>
                <a:cs typeface="Arial MT"/>
              </a:rPr>
              <a:t>space</a:t>
            </a:r>
            <a:endParaRPr sz="1550" dirty="0">
              <a:latin typeface="Arial MT"/>
              <a:cs typeface="Arial MT"/>
            </a:endParaRPr>
          </a:p>
        </p:txBody>
      </p:sp>
      <p:sp>
        <p:nvSpPr>
          <p:cNvPr id="9" name="object 9"/>
          <p:cNvSpPr txBox="1"/>
          <p:nvPr/>
        </p:nvSpPr>
        <p:spPr>
          <a:xfrm>
            <a:off x="1176217" y="4725100"/>
            <a:ext cx="3549650" cy="548227"/>
          </a:xfrm>
          <a:prstGeom prst="rect">
            <a:avLst/>
          </a:prstGeom>
        </p:spPr>
        <p:txBody>
          <a:bodyPr vert="horz" wrap="square" lIns="0" tIns="34925" rIns="0" bIns="0" rtlCol="0">
            <a:spAutoFit/>
          </a:bodyPr>
          <a:lstStyle/>
          <a:p>
            <a:pPr marL="12700" marR="5080" indent="-635">
              <a:lnSpc>
                <a:spcPts val="1970"/>
              </a:lnSpc>
              <a:spcBef>
                <a:spcPts val="275"/>
              </a:spcBef>
            </a:pPr>
            <a:r>
              <a:rPr sz="1750" dirty="0">
                <a:solidFill>
                  <a:schemeClr val="tx1"/>
                </a:solidFill>
                <a:latin typeface="Times New Roman"/>
                <a:cs typeface="Times New Roman"/>
              </a:rPr>
              <a:t>(Por</a:t>
            </a:r>
            <a:r>
              <a:rPr sz="1750" spc="-5" dirty="0">
                <a:solidFill>
                  <a:schemeClr val="tx1"/>
                </a:solidFill>
                <a:latin typeface="Times New Roman"/>
                <a:cs typeface="Times New Roman"/>
              </a:rPr>
              <a:t> </a:t>
            </a:r>
            <a:r>
              <a:rPr sz="1750" spc="-25" dirty="0">
                <a:solidFill>
                  <a:schemeClr val="tx1"/>
                </a:solidFill>
                <a:latin typeface="Times New Roman"/>
                <a:cs typeface="Times New Roman"/>
              </a:rPr>
              <a:t>ejemplo,</a:t>
            </a:r>
            <a:r>
              <a:rPr sz="1750" spc="-80" dirty="0">
                <a:solidFill>
                  <a:schemeClr val="tx1"/>
                </a:solidFill>
                <a:latin typeface="Times New Roman"/>
                <a:cs typeface="Times New Roman"/>
              </a:rPr>
              <a:t> </a:t>
            </a:r>
            <a:r>
              <a:rPr sz="1750" spc="-20" dirty="0">
                <a:solidFill>
                  <a:schemeClr val="tx1"/>
                </a:solidFill>
                <a:latin typeface="Times New Roman"/>
                <a:cs typeface="Times New Roman"/>
              </a:rPr>
              <a:t>supongamos</a:t>
            </a:r>
            <a:r>
              <a:rPr sz="1750" dirty="0">
                <a:solidFill>
                  <a:schemeClr val="tx1"/>
                </a:solidFill>
                <a:latin typeface="Times New Roman"/>
                <a:cs typeface="Times New Roman"/>
              </a:rPr>
              <a:t> que</a:t>
            </a:r>
            <a:r>
              <a:rPr sz="1750" spc="-55" dirty="0">
                <a:solidFill>
                  <a:schemeClr val="tx1"/>
                </a:solidFill>
                <a:latin typeface="Times New Roman"/>
                <a:cs typeface="Times New Roman"/>
              </a:rPr>
              <a:t> </a:t>
            </a:r>
            <a:r>
              <a:rPr sz="1750" dirty="0">
                <a:solidFill>
                  <a:schemeClr val="tx1"/>
                </a:solidFill>
                <a:latin typeface="Times New Roman"/>
                <a:cs typeface="Times New Roman"/>
              </a:rPr>
              <a:t>a</a:t>
            </a:r>
            <a:r>
              <a:rPr sz="1750" spc="-70" dirty="0">
                <a:solidFill>
                  <a:schemeClr val="tx1"/>
                </a:solidFill>
                <a:latin typeface="Times New Roman"/>
                <a:cs typeface="Times New Roman"/>
              </a:rPr>
              <a:t> </a:t>
            </a:r>
            <a:r>
              <a:rPr sz="1750" dirty="0">
                <a:solidFill>
                  <a:schemeClr val="tx1"/>
                </a:solidFill>
                <a:latin typeface="Times New Roman"/>
                <a:cs typeface="Times New Roman"/>
              </a:rPr>
              <a:t>la</a:t>
            </a:r>
            <a:r>
              <a:rPr sz="1750" spc="-100" dirty="0">
                <a:solidFill>
                  <a:schemeClr val="tx1"/>
                </a:solidFill>
                <a:latin typeface="Times New Roman"/>
                <a:cs typeface="Times New Roman"/>
              </a:rPr>
              <a:t> </a:t>
            </a:r>
            <a:r>
              <a:rPr sz="1750" spc="-10" dirty="0">
                <a:solidFill>
                  <a:schemeClr val="tx1"/>
                </a:solidFill>
                <a:latin typeface="Times New Roman"/>
                <a:cs typeface="Times New Roman"/>
              </a:rPr>
              <a:t>tabla </a:t>
            </a:r>
            <a:r>
              <a:rPr sz="1750" dirty="0">
                <a:solidFill>
                  <a:schemeClr val="tx1"/>
                </a:solidFill>
                <a:latin typeface="Times New Roman"/>
                <a:cs typeface="Times New Roman"/>
              </a:rPr>
              <a:t>x2^2,</a:t>
            </a:r>
            <a:r>
              <a:rPr sz="1750" spc="-95" dirty="0">
                <a:solidFill>
                  <a:schemeClr val="tx1"/>
                </a:solidFill>
                <a:latin typeface="Times New Roman"/>
                <a:cs typeface="Times New Roman"/>
              </a:rPr>
              <a:t> </a:t>
            </a:r>
            <a:r>
              <a:rPr sz="1750" spc="-20" dirty="0">
                <a:solidFill>
                  <a:schemeClr val="tx1"/>
                </a:solidFill>
                <a:latin typeface="Times New Roman"/>
                <a:cs typeface="Times New Roman"/>
              </a:rPr>
              <a:t>calculada</a:t>
            </a:r>
            <a:r>
              <a:rPr sz="1750" spc="10" dirty="0">
                <a:solidFill>
                  <a:schemeClr val="tx1"/>
                </a:solidFill>
                <a:latin typeface="Times New Roman"/>
                <a:cs typeface="Times New Roman"/>
              </a:rPr>
              <a:t> </a:t>
            </a:r>
            <a:r>
              <a:rPr sz="1750" spc="-10" dirty="0">
                <a:solidFill>
                  <a:schemeClr val="tx1"/>
                </a:solidFill>
                <a:latin typeface="Times New Roman"/>
                <a:cs typeface="Times New Roman"/>
              </a:rPr>
              <a:t>düectamente:</a:t>
            </a:r>
            <a:endParaRPr sz="1750" dirty="0">
              <a:solidFill>
                <a:schemeClr val="tx1"/>
              </a:solidFill>
              <a:latin typeface="Times New Roman"/>
              <a:cs typeface="Times New Roman"/>
            </a:endParaRPr>
          </a:p>
        </p:txBody>
      </p:sp>
      <p:sp>
        <p:nvSpPr>
          <p:cNvPr id="10" name="object 10"/>
          <p:cNvSpPr txBox="1"/>
          <p:nvPr/>
        </p:nvSpPr>
        <p:spPr>
          <a:xfrm>
            <a:off x="6085617" y="4731451"/>
            <a:ext cx="2604770" cy="285115"/>
          </a:xfrm>
          <a:prstGeom prst="rect">
            <a:avLst/>
          </a:prstGeom>
        </p:spPr>
        <p:txBody>
          <a:bodyPr vert="horz" wrap="square" lIns="0" tIns="12700" rIns="0" bIns="0" rtlCol="0">
            <a:spAutoFit/>
          </a:bodyPr>
          <a:lstStyle/>
          <a:p>
            <a:pPr marL="12700">
              <a:lnSpc>
                <a:spcPct val="100000"/>
              </a:lnSpc>
              <a:spcBef>
                <a:spcPts val="100"/>
              </a:spcBef>
            </a:pPr>
            <a:r>
              <a:rPr sz="1700" dirty="0">
                <a:solidFill>
                  <a:srgbClr val="00002B"/>
                </a:solidFill>
                <a:latin typeface="Times New Roman"/>
                <a:cs typeface="Times New Roman"/>
              </a:rPr>
              <a:t>añadimos</a:t>
            </a:r>
            <a:r>
              <a:rPr sz="1700" spc="65" dirty="0">
                <a:solidFill>
                  <a:srgbClr val="00002B"/>
                </a:solidFill>
                <a:latin typeface="Times New Roman"/>
                <a:cs typeface="Times New Roman"/>
              </a:rPr>
              <a:t> </a:t>
            </a:r>
            <a:r>
              <a:rPr sz="1700" dirty="0">
                <a:solidFill>
                  <a:srgbClr val="080844"/>
                </a:solidFill>
                <a:latin typeface="Times New Roman"/>
                <a:cs typeface="Times New Roman"/>
              </a:rPr>
              <a:t>una</a:t>
            </a:r>
            <a:r>
              <a:rPr sz="1700" spc="-40" dirty="0">
                <a:solidFill>
                  <a:srgbClr val="080844"/>
                </a:solidFill>
                <a:latin typeface="Times New Roman"/>
                <a:cs typeface="Times New Roman"/>
              </a:rPr>
              <a:t> </a:t>
            </a:r>
            <a:r>
              <a:rPr sz="1700" dirty="0">
                <a:solidFill>
                  <a:srgbClr val="010336"/>
                </a:solidFill>
                <a:latin typeface="Times New Roman"/>
                <a:cs typeface="Times New Roman"/>
              </a:rPr>
              <a:t>variable</a:t>
            </a:r>
            <a:r>
              <a:rPr sz="1700" spc="5" dirty="0">
                <a:solidFill>
                  <a:srgbClr val="010336"/>
                </a:solidFill>
                <a:latin typeface="Times New Roman"/>
                <a:cs typeface="Times New Roman"/>
              </a:rPr>
              <a:t> </a:t>
            </a:r>
            <a:r>
              <a:rPr sz="1700" spc="-10" dirty="0">
                <a:solidFill>
                  <a:srgbClr val="1A1A1A"/>
                </a:solidFill>
                <a:latin typeface="Times New Roman"/>
                <a:cs typeface="Times New Roman"/>
              </a:rPr>
              <a:t>nueva,</a:t>
            </a:r>
            <a:endParaRPr sz="1700">
              <a:latin typeface="Times New Roman"/>
              <a:cs typeface="Times New Roman"/>
            </a:endParaRPr>
          </a:p>
        </p:txBody>
      </p:sp>
      <p:sp>
        <p:nvSpPr>
          <p:cNvPr id="11" name="object 11"/>
          <p:cNvSpPr txBox="1"/>
          <p:nvPr/>
        </p:nvSpPr>
        <p:spPr>
          <a:xfrm>
            <a:off x="6940319" y="5562961"/>
            <a:ext cx="59690" cy="125095"/>
          </a:xfrm>
          <a:prstGeom prst="rect">
            <a:avLst/>
          </a:prstGeom>
        </p:spPr>
        <p:txBody>
          <a:bodyPr vert="horz" wrap="square" lIns="0" tIns="12700" rIns="0" bIns="0" rtlCol="0">
            <a:spAutoFit/>
          </a:bodyPr>
          <a:lstStyle/>
          <a:p>
            <a:pPr marL="12700">
              <a:lnSpc>
                <a:spcPct val="100000"/>
              </a:lnSpc>
              <a:spcBef>
                <a:spcPts val="100"/>
              </a:spcBef>
            </a:pPr>
            <a:r>
              <a:rPr sz="650" i="1" spc="-50" dirty="0">
                <a:solidFill>
                  <a:srgbClr val="242424"/>
                </a:solidFill>
                <a:latin typeface="Cambria"/>
                <a:cs typeface="Cambria"/>
              </a:rPr>
              <a:t>r</a:t>
            </a:r>
            <a:endParaRPr sz="650">
              <a:latin typeface="Cambria"/>
              <a:cs typeface="Cambria"/>
            </a:endParaRPr>
          </a:p>
        </p:txBody>
      </p:sp>
      <p:sp>
        <p:nvSpPr>
          <p:cNvPr id="12" name="object 12"/>
          <p:cNvSpPr txBox="1"/>
          <p:nvPr/>
        </p:nvSpPr>
        <p:spPr>
          <a:xfrm>
            <a:off x="2781202" y="5539080"/>
            <a:ext cx="5890260" cy="292735"/>
          </a:xfrm>
          <a:prstGeom prst="rect">
            <a:avLst/>
          </a:prstGeom>
        </p:spPr>
        <p:txBody>
          <a:bodyPr vert="horz" wrap="square" lIns="0" tIns="12700" rIns="0" bIns="0" rtlCol="0">
            <a:spAutoFit/>
          </a:bodyPr>
          <a:lstStyle/>
          <a:p>
            <a:pPr marL="12700">
              <a:lnSpc>
                <a:spcPct val="100000"/>
              </a:lnSpc>
              <a:spcBef>
                <a:spcPts val="100"/>
              </a:spcBef>
            </a:pPr>
            <a:r>
              <a:rPr sz="2625" baseline="3174" dirty="0">
                <a:solidFill>
                  <a:schemeClr val="tx1"/>
                </a:solidFill>
                <a:latin typeface="Times New Roman"/>
                <a:cs typeface="Times New Roman"/>
              </a:rPr>
              <a:t>Entonces</a:t>
            </a:r>
            <a:r>
              <a:rPr sz="2625" spc="375" baseline="3174" dirty="0">
                <a:solidFill>
                  <a:schemeClr val="tx1"/>
                </a:solidFill>
                <a:latin typeface="Times New Roman"/>
                <a:cs typeface="Times New Roman"/>
              </a:rPr>
              <a:t> </a:t>
            </a:r>
            <a:r>
              <a:rPr sz="2625" baseline="3174" dirty="0">
                <a:solidFill>
                  <a:schemeClr val="tx1"/>
                </a:solidFill>
                <a:latin typeface="Times New Roman"/>
                <a:cs typeface="Times New Roman"/>
              </a:rPr>
              <a:t>en</a:t>
            </a:r>
            <a:r>
              <a:rPr sz="2625" spc="232" baseline="3174" dirty="0">
                <a:solidFill>
                  <a:schemeClr val="tx1"/>
                </a:solidFill>
                <a:latin typeface="Times New Roman"/>
                <a:cs typeface="Times New Roman"/>
              </a:rPr>
              <a:t> </a:t>
            </a:r>
            <a:r>
              <a:rPr sz="2625" baseline="3174" dirty="0">
                <a:solidFill>
                  <a:schemeClr val="tx1"/>
                </a:solidFill>
                <a:latin typeface="Times New Roman"/>
                <a:cs typeface="Times New Roman"/>
              </a:rPr>
              <a:t>ese</a:t>
            </a:r>
            <a:r>
              <a:rPr sz="2625" spc="254" baseline="3174" dirty="0">
                <a:solidFill>
                  <a:schemeClr val="tx1"/>
                </a:solidFill>
                <a:latin typeface="Times New Roman"/>
                <a:cs typeface="Times New Roman"/>
              </a:rPr>
              <a:t> </a:t>
            </a:r>
            <a:r>
              <a:rPr sz="2625" baseline="3174" dirty="0">
                <a:solidFill>
                  <a:schemeClr val="tx1"/>
                </a:solidFill>
                <a:latin typeface="Times New Roman"/>
                <a:cs typeface="Times New Roman"/>
              </a:rPr>
              <a:t>espacio</a:t>
            </a:r>
            <a:r>
              <a:rPr sz="2625" spc="262" baseline="3174" dirty="0">
                <a:solidFill>
                  <a:schemeClr val="tx1"/>
                </a:solidFill>
                <a:latin typeface="Times New Roman"/>
                <a:cs typeface="Times New Roman"/>
              </a:rPr>
              <a:t> </a:t>
            </a:r>
            <a:r>
              <a:rPr sz="2625" spc="82" baseline="3174" dirty="0">
                <a:solidFill>
                  <a:schemeClr val="tx1"/>
                </a:solidFill>
                <a:latin typeface="Times New Roman"/>
                <a:cs typeface="Times New Roman"/>
              </a:rPr>
              <a:t>de</a:t>
            </a:r>
            <a:r>
              <a:rPr sz="2625" spc="187" baseline="3174" dirty="0">
                <a:solidFill>
                  <a:schemeClr val="tx1"/>
                </a:solidFill>
                <a:latin typeface="Times New Roman"/>
                <a:cs typeface="Times New Roman"/>
              </a:rPr>
              <a:t> </a:t>
            </a:r>
            <a:r>
              <a:rPr sz="2625" spc="75" baseline="3174" dirty="0">
                <a:solidFill>
                  <a:schemeClr val="tx1"/>
                </a:solidFill>
                <a:latin typeface="Times New Roman"/>
                <a:cs typeface="Times New Roman"/>
              </a:rPr>
              <a:t>3</a:t>
            </a:r>
            <a:r>
              <a:rPr sz="2625" spc="254" baseline="3174" dirty="0">
                <a:solidFill>
                  <a:schemeClr val="tx1"/>
                </a:solidFill>
                <a:latin typeface="Times New Roman"/>
                <a:cs typeface="Times New Roman"/>
              </a:rPr>
              <a:t> </a:t>
            </a:r>
            <a:r>
              <a:rPr sz="2625" baseline="3174" dirty="0">
                <a:solidFill>
                  <a:schemeClr val="tx1"/>
                </a:solidFill>
                <a:latin typeface="Times New Roman"/>
                <a:cs typeface="Times New Roman"/>
              </a:rPr>
              <a:t>dimensiones</a:t>
            </a:r>
            <a:r>
              <a:rPr sz="2625" spc="525" baseline="3174" dirty="0">
                <a:solidFill>
                  <a:schemeClr val="tx1"/>
                </a:solidFill>
                <a:latin typeface="Times New Roman"/>
                <a:cs typeface="Times New Roman"/>
              </a:rPr>
              <a:t> </a:t>
            </a:r>
            <a:r>
              <a:rPr sz="1250" dirty="0">
                <a:solidFill>
                  <a:schemeClr val="tx1"/>
                </a:solidFill>
                <a:latin typeface="Times New Roman"/>
                <a:cs typeface="Times New Roman"/>
              </a:rPr>
              <a:t>S1</a:t>
            </a:r>
            <a:r>
              <a:rPr sz="1250" spc="200" dirty="0">
                <a:solidFill>
                  <a:schemeClr val="tx1"/>
                </a:solidFill>
                <a:latin typeface="Times New Roman"/>
                <a:cs typeface="Times New Roman"/>
              </a:rPr>
              <a:t> </a:t>
            </a:r>
            <a:r>
              <a:rPr sz="1700" dirty="0">
                <a:solidFill>
                  <a:schemeClr val="tx1"/>
                </a:solidFill>
                <a:latin typeface="Times New Roman"/>
                <a:cs typeface="Times New Roman"/>
              </a:rPr>
              <a:t>se</a:t>
            </a:r>
            <a:r>
              <a:rPr sz="1700" spc="265" dirty="0">
                <a:solidFill>
                  <a:schemeClr val="tx1"/>
                </a:solidFill>
                <a:latin typeface="Times New Roman"/>
                <a:cs typeface="Times New Roman"/>
              </a:rPr>
              <a:t> </a:t>
            </a:r>
            <a:r>
              <a:rPr sz="1700" spc="50" dirty="0">
                <a:solidFill>
                  <a:schemeClr val="tx1"/>
                </a:solidFill>
                <a:latin typeface="Times New Roman"/>
                <a:cs typeface="Times New Roman"/>
              </a:rPr>
              <a:t>podría</a:t>
            </a:r>
            <a:r>
              <a:rPr sz="1700" spc="265" dirty="0">
                <a:solidFill>
                  <a:schemeClr val="tx1"/>
                </a:solidFill>
                <a:latin typeface="Times New Roman"/>
                <a:cs typeface="Times New Roman"/>
              </a:rPr>
              <a:t> </a:t>
            </a:r>
            <a:r>
              <a:rPr sz="1700" spc="45" dirty="0">
                <a:solidFill>
                  <a:schemeClr val="tx1"/>
                </a:solidFill>
                <a:latin typeface="Times New Roman"/>
                <a:cs typeface="Times New Roman"/>
              </a:rPr>
              <a:t>separar</a:t>
            </a:r>
            <a:endParaRPr sz="1700" dirty="0">
              <a:solidFill>
                <a:schemeClr val="tx1"/>
              </a:solidFill>
              <a:latin typeface="Times New Roman"/>
              <a:cs typeface="Times New Roman"/>
            </a:endParaRPr>
          </a:p>
        </p:txBody>
      </p:sp>
      <p:sp>
        <p:nvSpPr>
          <p:cNvPr id="13" name="object 13"/>
          <p:cNvSpPr txBox="1"/>
          <p:nvPr/>
        </p:nvSpPr>
        <p:spPr>
          <a:xfrm>
            <a:off x="2779143" y="5810406"/>
            <a:ext cx="4319905" cy="292735"/>
          </a:xfrm>
          <a:prstGeom prst="rect">
            <a:avLst/>
          </a:prstGeom>
        </p:spPr>
        <p:txBody>
          <a:bodyPr vert="horz" wrap="square" lIns="0" tIns="12700" rIns="0" bIns="0" rtlCol="0">
            <a:spAutoFit/>
          </a:bodyPr>
          <a:lstStyle/>
          <a:p>
            <a:pPr marL="12700">
              <a:lnSpc>
                <a:spcPct val="100000"/>
              </a:lnSpc>
              <a:spcBef>
                <a:spcPts val="100"/>
              </a:spcBef>
            </a:pPr>
            <a:r>
              <a:rPr sz="1750" dirty="0">
                <a:solidFill>
                  <a:schemeClr val="tx1"/>
                </a:solidFill>
                <a:latin typeface="Times New Roman"/>
                <a:cs typeface="Times New Roman"/>
              </a:rPr>
              <a:t>linealmente</a:t>
            </a:r>
            <a:r>
              <a:rPr sz="1750" spc="355" dirty="0">
                <a:solidFill>
                  <a:schemeClr val="tx1"/>
                </a:solidFill>
                <a:latin typeface="Times New Roman"/>
                <a:cs typeface="Times New Roman"/>
              </a:rPr>
              <a:t> </a:t>
            </a:r>
            <a:r>
              <a:rPr sz="1750" spc="55" dirty="0">
                <a:solidFill>
                  <a:schemeClr val="tx1"/>
                </a:solidFill>
                <a:latin typeface="Times New Roman"/>
                <a:cs typeface="Times New Roman"/>
              </a:rPr>
              <a:t>como</a:t>
            </a:r>
            <a:r>
              <a:rPr sz="1750" spc="185" dirty="0">
                <a:solidFill>
                  <a:schemeClr val="tx1"/>
                </a:solidFill>
                <a:latin typeface="Times New Roman"/>
                <a:cs typeface="Times New Roman"/>
              </a:rPr>
              <a:t> </a:t>
            </a:r>
            <a:r>
              <a:rPr sz="1750" dirty="0">
                <a:solidFill>
                  <a:schemeClr val="tx1"/>
                </a:solidFill>
                <a:latin typeface="Times New Roman"/>
                <a:cs typeface="Times New Roman"/>
              </a:rPr>
              <a:t>en</a:t>
            </a:r>
            <a:r>
              <a:rPr sz="1750" spc="160" dirty="0">
                <a:solidFill>
                  <a:schemeClr val="tx1"/>
                </a:solidFill>
                <a:latin typeface="Times New Roman"/>
                <a:cs typeface="Times New Roman"/>
              </a:rPr>
              <a:t> </a:t>
            </a:r>
            <a:r>
              <a:rPr sz="1750" dirty="0">
                <a:solidFill>
                  <a:schemeClr val="tx1"/>
                </a:solidFill>
                <a:latin typeface="Times New Roman"/>
                <a:cs typeface="Times New Roman"/>
              </a:rPr>
              <a:t>el</a:t>
            </a:r>
            <a:r>
              <a:rPr sz="1750" spc="140" dirty="0">
                <a:solidFill>
                  <a:schemeClr val="tx1"/>
                </a:solidFill>
                <a:latin typeface="Times New Roman"/>
                <a:cs typeface="Times New Roman"/>
              </a:rPr>
              <a:t> </a:t>
            </a:r>
            <a:r>
              <a:rPr sz="1750" dirty="0">
                <a:solidFill>
                  <a:schemeClr val="tx1"/>
                </a:solidFill>
                <a:latin typeface="Times New Roman"/>
                <a:cs typeface="Times New Roman"/>
              </a:rPr>
              <a:t>ejemplo</a:t>
            </a:r>
            <a:r>
              <a:rPr sz="1750" spc="225" dirty="0">
                <a:solidFill>
                  <a:schemeClr val="tx1"/>
                </a:solidFill>
                <a:latin typeface="Times New Roman"/>
                <a:cs typeface="Times New Roman"/>
              </a:rPr>
              <a:t> </a:t>
            </a:r>
            <a:r>
              <a:rPr sz="1750" dirty="0">
                <a:solidFill>
                  <a:schemeClr val="tx1"/>
                </a:solidFill>
                <a:latin typeface="Times New Roman"/>
                <a:cs typeface="Times New Roman"/>
              </a:rPr>
              <a:t>de</a:t>
            </a:r>
            <a:r>
              <a:rPr sz="1750" spc="185" dirty="0">
                <a:solidFill>
                  <a:schemeClr val="tx1"/>
                </a:solidFill>
                <a:latin typeface="Times New Roman"/>
                <a:cs typeface="Times New Roman"/>
              </a:rPr>
              <a:t> </a:t>
            </a:r>
            <a:r>
              <a:rPr sz="1750" dirty="0">
                <a:solidFill>
                  <a:schemeClr val="tx1"/>
                </a:solidFill>
                <a:latin typeface="Times New Roman"/>
                <a:cs typeface="Times New Roman"/>
              </a:rPr>
              <a:t>la</a:t>
            </a:r>
            <a:r>
              <a:rPr sz="1750" spc="135" dirty="0">
                <a:solidFill>
                  <a:schemeClr val="tx1"/>
                </a:solidFill>
                <a:latin typeface="Times New Roman"/>
                <a:cs typeface="Times New Roman"/>
              </a:rPr>
              <a:t> </a:t>
            </a:r>
            <a:r>
              <a:rPr sz="1750" spc="-10" dirty="0">
                <a:solidFill>
                  <a:schemeClr val="tx1"/>
                </a:solidFill>
                <a:latin typeface="Times New Roman"/>
                <a:cs typeface="Times New Roman"/>
              </a:rPr>
              <a:t>figura).</a:t>
            </a:r>
            <a:endParaRPr sz="1750" dirty="0">
              <a:solidFill>
                <a:schemeClr val="tx1"/>
              </a:solidFill>
              <a:latin typeface="Times New Roman"/>
              <a:cs typeface="Times New Roman"/>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9754989" y="1198105"/>
            <a:ext cx="176809" cy="5127769"/>
          </a:xfrm>
          <a:prstGeom prst="rect">
            <a:avLst/>
          </a:prstGeom>
        </p:spPr>
      </p:pic>
      <p:sp>
        <p:nvSpPr>
          <p:cNvPr id="16" name="object 16"/>
          <p:cNvSpPr txBox="1">
            <a:spLocks noGrp="1"/>
          </p:cNvSpPr>
          <p:nvPr>
            <p:ph type="title"/>
          </p:nvPr>
        </p:nvSpPr>
        <p:spPr>
          <a:xfrm>
            <a:off x="533400" y="508000"/>
            <a:ext cx="8458200" cy="5580374"/>
          </a:xfrm>
          <a:prstGeom prst="rect">
            <a:avLst/>
          </a:prstGeom>
        </p:spPr>
        <p:txBody>
          <a:bodyPr vert="horz" wrap="square" lIns="0" tIns="9525" rIns="0" bIns="0" rtlCol="0">
            <a:spAutoFit/>
          </a:bodyPr>
          <a:lstStyle/>
          <a:p>
            <a:pPr algn="l"/>
            <a:r>
              <a:rPr sz="2000" dirty="0">
                <a:solidFill>
                  <a:srgbClr val="000000"/>
                </a:solidFill>
                <a:latin typeface="Calibri"/>
                <a:cs typeface="Calibri"/>
              </a:rPr>
              <a:t>No</a:t>
            </a:r>
            <a:r>
              <a:rPr sz="2000" spc="-65" dirty="0">
                <a:solidFill>
                  <a:srgbClr val="000000"/>
                </a:solidFill>
                <a:latin typeface="Calibri"/>
                <a:cs typeface="Calibri"/>
              </a:rPr>
              <a:t> </a:t>
            </a:r>
            <a:r>
              <a:rPr sz="2000" dirty="0">
                <a:solidFill>
                  <a:srgbClr val="000000"/>
                </a:solidFill>
                <a:latin typeface="Calibri"/>
                <a:cs typeface="Calibri"/>
              </a:rPr>
              <a:t>siempre</a:t>
            </a:r>
            <a:r>
              <a:rPr sz="2000" spc="25" dirty="0">
                <a:solidFill>
                  <a:srgbClr val="000000"/>
                </a:solidFill>
                <a:latin typeface="Calibri"/>
                <a:cs typeface="Calibri"/>
              </a:rPr>
              <a:t> </a:t>
            </a:r>
            <a:r>
              <a:rPr sz="2000" dirty="0">
                <a:solidFill>
                  <a:srgbClr val="000000"/>
                </a:solidFill>
                <a:latin typeface="Calibri"/>
                <a:cs typeface="Calibri"/>
              </a:rPr>
              <a:t>los</a:t>
            </a:r>
            <a:r>
              <a:rPr sz="2000" spc="-50" dirty="0">
                <a:solidFill>
                  <a:srgbClr val="000000"/>
                </a:solidFill>
                <a:latin typeface="Calibri"/>
                <a:cs typeface="Calibri"/>
              </a:rPr>
              <a:t> </a:t>
            </a:r>
            <a:r>
              <a:rPr sz="2000" dirty="0">
                <a:solidFill>
                  <a:srgbClr val="000000"/>
                </a:solidFill>
                <a:latin typeface="Calibri"/>
                <a:cs typeface="Calibri"/>
              </a:rPr>
              <a:t>datos</a:t>
            </a:r>
            <a:r>
              <a:rPr sz="2000" spc="-35" dirty="0">
                <a:solidFill>
                  <a:srgbClr val="000000"/>
                </a:solidFill>
                <a:latin typeface="Calibri"/>
                <a:cs typeface="Calibri"/>
              </a:rPr>
              <a:t> </a:t>
            </a:r>
            <a:r>
              <a:rPr sz="2000" dirty="0">
                <a:solidFill>
                  <a:srgbClr val="000000"/>
                </a:solidFill>
                <a:latin typeface="Calibri"/>
                <a:cs typeface="Calibri"/>
              </a:rPr>
              <a:t>se</a:t>
            </a:r>
            <a:r>
              <a:rPr sz="2000" spc="-90" dirty="0">
                <a:solidFill>
                  <a:srgbClr val="000000"/>
                </a:solidFill>
                <a:latin typeface="Calibri"/>
                <a:cs typeface="Calibri"/>
              </a:rPr>
              <a:t> </a:t>
            </a:r>
            <a:r>
              <a:rPr sz="2000" dirty="0">
                <a:solidFill>
                  <a:srgbClr val="000000"/>
                </a:solidFill>
                <a:latin typeface="Calibri"/>
                <a:cs typeface="Calibri"/>
              </a:rPr>
              <a:t>pueden</a:t>
            </a:r>
            <a:r>
              <a:rPr sz="2000" spc="5" dirty="0">
                <a:solidFill>
                  <a:srgbClr val="000000"/>
                </a:solidFill>
                <a:latin typeface="Calibri"/>
                <a:cs typeface="Calibri"/>
              </a:rPr>
              <a:t> </a:t>
            </a:r>
            <a:r>
              <a:rPr sz="2000" dirty="0">
                <a:solidFill>
                  <a:srgbClr val="000000"/>
                </a:solidFill>
                <a:latin typeface="Calibri"/>
                <a:cs typeface="Calibri"/>
              </a:rPr>
              <a:t>separar</a:t>
            </a:r>
            <a:r>
              <a:rPr sz="2000" spc="15" dirty="0">
                <a:solidFill>
                  <a:srgbClr val="000000"/>
                </a:solidFill>
                <a:latin typeface="Calibri"/>
                <a:cs typeface="Calibri"/>
              </a:rPr>
              <a:t> </a:t>
            </a:r>
            <a:r>
              <a:rPr sz="2000" spc="-10" dirty="0">
                <a:solidFill>
                  <a:srgbClr val="000000"/>
                </a:solidFill>
                <a:latin typeface="Calibri"/>
                <a:cs typeface="Calibri"/>
              </a:rPr>
              <a:t>linealmente. </a:t>
            </a:r>
            <a:r>
              <a:rPr sz="2000" dirty="0">
                <a:solidFill>
                  <a:srgbClr val="000000"/>
                </a:solidFill>
                <a:latin typeface="Calibri"/>
                <a:cs typeface="Calibri"/>
              </a:rPr>
              <a:t>En</a:t>
            </a:r>
            <a:r>
              <a:rPr sz="2000" spc="-50" dirty="0">
                <a:solidFill>
                  <a:srgbClr val="000000"/>
                </a:solidFill>
                <a:latin typeface="Calibri"/>
                <a:cs typeface="Calibri"/>
              </a:rPr>
              <a:t> </a:t>
            </a:r>
            <a:r>
              <a:rPr sz="2000" dirty="0">
                <a:solidFill>
                  <a:srgbClr val="000000"/>
                </a:solidFill>
                <a:latin typeface="Calibri"/>
                <a:cs typeface="Calibri"/>
              </a:rPr>
              <a:t>estas</a:t>
            </a:r>
            <a:r>
              <a:rPr sz="2000" spc="-60" dirty="0">
                <a:solidFill>
                  <a:srgbClr val="000000"/>
                </a:solidFill>
                <a:latin typeface="Calibri"/>
                <a:cs typeface="Calibri"/>
              </a:rPr>
              <a:t> </a:t>
            </a:r>
            <a:r>
              <a:rPr sz="2000" spc="-10" dirty="0">
                <a:solidFill>
                  <a:srgbClr val="000000"/>
                </a:solidFill>
                <a:latin typeface="Calibri"/>
                <a:cs typeface="Calibri"/>
              </a:rPr>
              <a:t>situaciones,</a:t>
            </a:r>
            <a:r>
              <a:rPr sz="2000" spc="95" dirty="0">
                <a:solidFill>
                  <a:srgbClr val="000000"/>
                </a:solidFill>
                <a:latin typeface="Calibri"/>
                <a:cs typeface="Calibri"/>
              </a:rPr>
              <a:t> </a:t>
            </a:r>
            <a:r>
              <a:rPr sz="2000" dirty="0">
                <a:solidFill>
                  <a:srgbClr val="000000"/>
                </a:solidFill>
                <a:latin typeface="Calibri"/>
                <a:cs typeface="Calibri"/>
              </a:rPr>
              <a:t>puede</a:t>
            </a:r>
            <a:r>
              <a:rPr sz="2000" spc="-25" dirty="0">
                <a:solidFill>
                  <a:srgbClr val="000000"/>
                </a:solidFill>
                <a:latin typeface="Calibri"/>
                <a:cs typeface="Calibri"/>
              </a:rPr>
              <a:t> </a:t>
            </a:r>
            <a:r>
              <a:rPr sz="2000" dirty="0">
                <a:solidFill>
                  <a:srgbClr val="000000"/>
                </a:solidFill>
                <a:latin typeface="Calibri"/>
                <a:cs typeface="Calibri"/>
              </a:rPr>
              <a:t>ser</a:t>
            </a:r>
            <a:r>
              <a:rPr sz="2000" spc="-45" dirty="0">
                <a:solidFill>
                  <a:srgbClr val="000000"/>
                </a:solidFill>
                <a:latin typeface="Calibri"/>
                <a:cs typeface="Calibri"/>
              </a:rPr>
              <a:t> </a:t>
            </a:r>
            <a:r>
              <a:rPr sz="2000" dirty="0" err="1">
                <a:solidFill>
                  <a:srgbClr val="000000"/>
                </a:solidFill>
                <a:latin typeface="Calibri"/>
                <a:cs typeface="Calibri"/>
              </a:rPr>
              <a:t>útil</a:t>
            </a:r>
            <a:r>
              <a:rPr sz="2000" spc="-45" dirty="0">
                <a:solidFill>
                  <a:srgbClr val="000000"/>
                </a:solidFill>
                <a:latin typeface="Calibri"/>
                <a:cs typeface="Calibri"/>
              </a:rPr>
              <a:t> </a:t>
            </a:r>
            <a:r>
              <a:rPr sz="2000" spc="-25" dirty="0" err="1">
                <a:solidFill>
                  <a:srgbClr val="000000"/>
                </a:solidFill>
                <a:latin typeface="Calibri"/>
                <a:cs typeface="Calibri"/>
              </a:rPr>
              <a:t>una</a:t>
            </a:r>
            <a:r>
              <a:rPr lang="es-ES" sz="2000" dirty="0">
                <a:latin typeface="Calibri"/>
                <a:cs typeface="Calibri"/>
              </a:rPr>
              <a:t> </a:t>
            </a:r>
            <a:r>
              <a:rPr sz="2000" b="1" spc="-10" dirty="0" err="1">
                <a:solidFill>
                  <a:srgbClr val="000000"/>
                </a:solidFill>
                <a:latin typeface="Calibri"/>
                <a:cs typeface="Calibri"/>
              </a:rPr>
              <a:t>transformación</a:t>
            </a:r>
            <a:r>
              <a:rPr sz="2000" spc="-50" dirty="0">
                <a:solidFill>
                  <a:srgbClr val="000000"/>
                </a:solidFill>
                <a:latin typeface="Calibri"/>
                <a:cs typeface="Calibri"/>
              </a:rPr>
              <a:t> </a:t>
            </a:r>
            <a:r>
              <a:rPr sz="2000" dirty="0">
                <a:solidFill>
                  <a:srgbClr val="000000"/>
                </a:solidFill>
                <a:latin typeface="Calibri"/>
                <a:cs typeface="Calibri"/>
              </a:rPr>
              <a:t>de</a:t>
            </a:r>
            <a:r>
              <a:rPr sz="2000" spc="-50" dirty="0">
                <a:solidFill>
                  <a:srgbClr val="000000"/>
                </a:solidFill>
                <a:latin typeface="Calibri"/>
                <a:cs typeface="Calibri"/>
              </a:rPr>
              <a:t> </a:t>
            </a:r>
            <a:r>
              <a:rPr sz="2000" dirty="0">
                <a:solidFill>
                  <a:srgbClr val="000000"/>
                </a:solidFill>
                <a:latin typeface="Calibri"/>
                <a:cs typeface="Calibri"/>
              </a:rPr>
              <a:t>los</a:t>
            </a:r>
            <a:r>
              <a:rPr sz="2000" spc="-20" dirty="0">
                <a:solidFill>
                  <a:srgbClr val="000000"/>
                </a:solidFill>
                <a:latin typeface="Calibri"/>
                <a:cs typeface="Calibri"/>
              </a:rPr>
              <a:t> </a:t>
            </a:r>
            <a:r>
              <a:rPr sz="2000" dirty="0" err="1">
                <a:solidFill>
                  <a:srgbClr val="000000"/>
                </a:solidFill>
                <a:latin typeface="Calibri"/>
                <a:cs typeface="Calibri"/>
              </a:rPr>
              <a:t>datos</a:t>
            </a:r>
            <a:r>
              <a:rPr sz="2000" spc="10" dirty="0">
                <a:solidFill>
                  <a:srgbClr val="000000"/>
                </a:solidFill>
                <a:latin typeface="Calibri"/>
                <a:cs typeface="Calibri"/>
              </a:rPr>
              <a:t> </a:t>
            </a:r>
            <a:r>
              <a:rPr sz="2000" spc="-10" dirty="0" err="1">
                <a:solidFill>
                  <a:srgbClr val="000000"/>
                </a:solidFill>
                <a:latin typeface="Calibri"/>
                <a:cs typeface="Calibri"/>
              </a:rPr>
              <a:t>originales</a:t>
            </a:r>
            <a:r>
              <a:rPr sz="2000" spc="-10" dirty="0">
                <a:solidFill>
                  <a:srgbClr val="000000"/>
                </a:solidFill>
                <a:latin typeface="Calibri"/>
                <a:cs typeface="Calibri"/>
              </a:rPr>
              <a:t>.</a:t>
            </a:r>
            <a:br>
              <a:rPr lang="es-ES" sz="2000" spc="-10" dirty="0">
                <a:solidFill>
                  <a:srgbClr val="000000"/>
                </a:solidFill>
                <a:latin typeface="Calibri"/>
                <a:cs typeface="Calibri"/>
              </a:rPr>
            </a:br>
            <a:br>
              <a:rPr lang="es-ES" sz="2000" spc="-10" dirty="0">
                <a:solidFill>
                  <a:srgbClr val="000000"/>
                </a:solidFill>
                <a:latin typeface="Calibri"/>
                <a:cs typeface="Calibri"/>
              </a:rPr>
            </a:br>
            <a:r>
              <a:rPr lang="es-ES" sz="2000" spc="-10" dirty="0">
                <a:solidFill>
                  <a:srgbClr val="000000"/>
                </a:solidFill>
                <a:latin typeface="Calibri"/>
                <a:cs typeface="Calibri"/>
              </a:rPr>
              <a:t>La </a:t>
            </a:r>
            <a:r>
              <a:rPr lang="es-ES" sz="2000" b="1" spc="-10" dirty="0">
                <a:solidFill>
                  <a:srgbClr val="000000"/>
                </a:solidFill>
                <a:latin typeface="Calibri"/>
                <a:cs typeface="Calibri"/>
              </a:rPr>
              <a:t>dimensión superior</a:t>
            </a:r>
            <a:r>
              <a:rPr lang="es-ES" sz="2000" spc="-10" dirty="0">
                <a:solidFill>
                  <a:srgbClr val="000000"/>
                </a:solidFill>
                <a:latin typeface="Calibri"/>
                <a:cs typeface="Calibri"/>
              </a:rPr>
              <a:t> se refiere a la idea de mapear los datos de entrada a un espacio de características de mayor dimensión. La SVM puede manejar datos que no son linealmente separables en el espacio de características original mediante funciones llamadas </a:t>
            </a:r>
            <a:r>
              <a:rPr lang="es-ES" sz="2000" b="1" spc="-10" dirty="0" err="1">
                <a:solidFill>
                  <a:srgbClr val="000000"/>
                </a:solidFill>
                <a:latin typeface="Calibri"/>
                <a:cs typeface="Calibri"/>
              </a:rPr>
              <a:t>kernels</a:t>
            </a:r>
            <a:r>
              <a:rPr lang="es-ES" sz="2000" spc="-10" dirty="0">
                <a:solidFill>
                  <a:srgbClr val="000000"/>
                </a:solidFill>
                <a:latin typeface="Calibri"/>
                <a:cs typeface="Calibri"/>
              </a:rPr>
              <a:t> que mide similitudes en el espacio original.</a:t>
            </a:r>
            <a:br>
              <a:rPr lang="es-ES" sz="2000" spc="-10" dirty="0">
                <a:solidFill>
                  <a:srgbClr val="000000"/>
                </a:solidFill>
                <a:latin typeface="Calibri"/>
                <a:cs typeface="Calibri"/>
              </a:rPr>
            </a:br>
            <a:br>
              <a:rPr lang="es-ES" sz="2000" spc="-10" dirty="0">
                <a:solidFill>
                  <a:srgbClr val="000000"/>
                </a:solidFill>
                <a:latin typeface="Calibri"/>
                <a:cs typeface="Calibri"/>
              </a:rPr>
            </a:br>
            <a:r>
              <a:rPr lang="es-ES" sz="2000" spc="-10" dirty="0">
                <a:solidFill>
                  <a:srgbClr val="000000"/>
                </a:solidFill>
                <a:latin typeface="Calibri"/>
                <a:cs typeface="Calibri"/>
              </a:rPr>
              <a:t>La dimensión superior se refiere al espacio de características resultante después de aplicar la transformación no lineal de </a:t>
            </a:r>
            <a:r>
              <a:rPr lang="es-ES" sz="2000" b="1" spc="-10" dirty="0">
                <a:solidFill>
                  <a:srgbClr val="000000"/>
                </a:solidFill>
                <a:latin typeface="Calibri"/>
                <a:cs typeface="Calibri"/>
              </a:rPr>
              <a:t>mapeo</a:t>
            </a:r>
            <a:r>
              <a:rPr lang="es-ES" sz="2000" spc="-10" dirty="0">
                <a:solidFill>
                  <a:srgbClr val="000000"/>
                </a:solidFill>
                <a:latin typeface="Calibri"/>
                <a:cs typeface="Calibri"/>
              </a:rPr>
              <a:t> Este espacio puede tener más dimensiones que el espacio original de características. </a:t>
            </a:r>
            <a:br>
              <a:rPr lang="es-ES" sz="2000" spc="-10" dirty="0">
                <a:solidFill>
                  <a:srgbClr val="000000"/>
                </a:solidFill>
                <a:latin typeface="Calibri"/>
                <a:cs typeface="Calibri"/>
              </a:rPr>
            </a:br>
            <a:br>
              <a:rPr lang="es-ES" sz="2000" spc="-10" dirty="0">
                <a:solidFill>
                  <a:srgbClr val="000000"/>
                </a:solidFill>
                <a:latin typeface="Calibri"/>
                <a:cs typeface="Calibri"/>
              </a:rPr>
            </a:br>
            <a:r>
              <a:rPr lang="es-ES" sz="2000" b="1" spc="-10" dirty="0">
                <a:solidFill>
                  <a:srgbClr val="C00000"/>
                </a:solidFill>
                <a:latin typeface="Calibri"/>
                <a:cs typeface="Calibri"/>
              </a:rPr>
              <a:t>Idea clave:</a:t>
            </a:r>
            <a:r>
              <a:rPr lang="es-ES" sz="2000" spc="-10" dirty="0">
                <a:solidFill>
                  <a:srgbClr val="000000"/>
                </a:solidFill>
                <a:latin typeface="Calibri"/>
                <a:cs typeface="Calibri"/>
              </a:rPr>
              <a:t> aunque los datos pueden no ser separables linealmente en el espacio original, podrían </a:t>
            </a:r>
            <a:r>
              <a:rPr lang="es-ES" sz="2000" b="1" spc="-10" dirty="0">
                <a:solidFill>
                  <a:srgbClr val="000000"/>
                </a:solidFill>
                <a:latin typeface="Calibri"/>
                <a:cs typeface="Calibri"/>
              </a:rPr>
              <a:t>serlo</a:t>
            </a:r>
            <a:r>
              <a:rPr lang="es-ES" sz="2000" spc="-10" dirty="0">
                <a:solidFill>
                  <a:srgbClr val="000000"/>
                </a:solidFill>
                <a:latin typeface="Calibri"/>
                <a:cs typeface="Calibri"/>
              </a:rPr>
              <a:t> en un espacio de características de </a:t>
            </a:r>
            <a:r>
              <a:rPr lang="es-ES" sz="2000" b="1" spc="-10" dirty="0">
                <a:solidFill>
                  <a:srgbClr val="000000"/>
                </a:solidFill>
                <a:latin typeface="Calibri"/>
                <a:cs typeface="Calibri"/>
              </a:rPr>
              <a:t>mayor dimensión</a:t>
            </a:r>
            <a:r>
              <a:rPr lang="es-ES" sz="2000" spc="-10" dirty="0">
                <a:solidFill>
                  <a:srgbClr val="000000"/>
                </a:solidFill>
                <a:latin typeface="Calibri"/>
                <a:cs typeface="Calibri"/>
              </a:rPr>
              <a:t>.</a:t>
            </a:r>
            <a:br>
              <a:rPr lang="es-ES" sz="2000" spc="-10" dirty="0">
                <a:solidFill>
                  <a:srgbClr val="000000"/>
                </a:solidFill>
                <a:latin typeface="Calibri"/>
                <a:cs typeface="Calibri"/>
              </a:rPr>
            </a:br>
            <a:br>
              <a:rPr lang="es-ES" sz="2000" spc="-10" dirty="0">
                <a:solidFill>
                  <a:srgbClr val="000000"/>
                </a:solidFill>
                <a:latin typeface="Calibri"/>
                <a:cs typeface="Calibri"/>
              </a:rPr>
            </a:br>
            <a:br>
              <a:rPr lang="es-ES" sz="2000" spc="-10" dirty="0">
                <a:solidFill>
                  <a:srgbClr val="000000"/>
                </a:solidFill>
                <a:latin typeface="Calibri"/>
                <a:cs typeface="Calibri"/>
              </a:rPr>
            </a:br>
            <a:r>
              <a:rPr lang="es-ES" sz="2000" spc="-10" dirty="0">
                <a:solidFill>
                  <a:srgbClr val="000000"/>
                </a:solidFill>
                <a:latin typeface="Calibri"/>
                <a:cs typeface="Calibri"/>
              </a:rPr>
              <a:t>Por tanto… </a:t>
            </a:r>
            <a:r>
              <a:rPr lang="es-ES" sz="2400" b="1" spc="-10" dirty="0">
                <a:solidFill>
                  <a:srgbClr val="C00000"/>
                </a:solidFill>
                <a:latin typeface="Calibri"/>
                <a:cs typeface="Calibri"/>
              </a:rPr>
              <a:t>mapeo(dimensión original)          dimensión superior </a:t>
            </a:r>
            <a:br>
              <a:rPr lang="es-ES" sz="2000" spc="-10" dirty="0">
                <a:solidFill>
                  <a:srgbClr val="000000"/>
                </a:solidFill>
                <a:latin typeface="Calibri"/>
                <a:cs typeface="Calibri"/>
              </a:rPr>
            </a:br>
            <a:endParaRPr sz="1800" dirty="0">
              <a:latin typeface="Calibri"/>
              <a:cs typeface="Calibri"/>
            </a:endParaRPr>
          </a:p>
        </p:txBody>
      </p:sp>
      <p:sp>
        <p:nvSpPr>
          <p:cNvPr id="20" name="Flecha derecha 19"/>
          <p:cNvSpPr/>
          <p:nvPr/>
        </p:nvSpPr>
        <p:spPr>
          <a:xfrm>
            <a:off x="5181600" y="5537200"/>
            <a:ext cx="381000" cy="7239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9754989" y="1198105"/>
            <a:ext cx="176809" cy="5127769"/>
          </a:xfrm>
          <a:prstGeom prst="rect">
            <a:avLst/>
          </a:prstGeom>
        </p:spPr>
      </p:pic>
      <p:pic>
        <p:nvPicPr>
          <p:cNvPr id="4" name="Imagen 3"/>
          <p:cNvPicPr>
            <a:picLocks noChangeAspect="1"/>
          </p:cNvPicPr>
          <p:nvPr/>
        </p:nvPicPr>
        <p:blipFill rotWithShape="1">
          <a:blip r:embed="rId3"/>
          <a:srcRect l="30625" t="34444" r="9375" b="12222"/>
          <a:stretch/>
        </p:blipFill>
        <p:spPr>
          <a:xfrm>
            <a:off x="533400" y="2565400"/>
            <a:ext cx="8549283" cy="4274642"/>
          </a:xfrm>
          <a:prstGeom prst="rect">
            <a:avLst/>
          </a:prstGeom>
        </p:spPr>
      </p:pic>
      <p:sp>
        <p:nvSpPr>
          <p:cNvPr id="5" name="Rectángulo 4"/>
          <p:cNvSpPr/>
          <p:nvPr/>
        </p:nvSpPr>
        <p:spPr>
          <a:xfrm>
            <a:off x="685800" y="536385"/>
            <a:ext cx="7924800" cy="1323439"/>
          </a:xfrm>
          <a:prstGeom prst="rect">
            <a:avLst/>
          </a:prstGeom>
        </p:spPr>
        <p:txBody>
          <a:bodyPr wrap="square">
            <a:spAutoFit/>
          </a:bodyPr>
          <a:lstStyle/>
          <a:p>
            <a:pPr algn="just"/>
            <a:r>
              <a:rPr lang="es-ES" sz="2000" b="0" i="0" dirty="0">
                <a:solidFill>
                  <a:srgbClr val="333333"/>
                </a:solidFill>
                <a:effectLst/>
                <a:latin typeface="+mj-lt"/>
              </a:rPr>
              <a:t>El hecho de que los grupos no sean linealmente separables en el espacio original no significa que no lo sean en un espacio de mayores dimensiones. Las imágenes siguientes muestran como dos grupos, cuya separación en dos dimensiones no es lineal, sí lo es al añadir una tercera dimensión</a:t>
            </a:r>
            <a:endParaRPr lang="es-ES" sz="2000" dirty="0">
              <a:latin typeface="+mj-lt"/>
            </a:endParaRPr>
          </a:p>
        </p:txBody>
      </p:sp>
      <p:sp>
        <p:nvSpPr>
          <p:cNvPr id="6" name="CuadroTexto 5"/>
          <p:cNvSpPr txBox="1"/>
          <p:nvPr/>
        </p:nvSpPr>
        <p:spPr>
          <a:xfrm>
            <a:off x="1727379" y="2184400"/>
            <a:ext cx="2262158" cy="369332"/>
          </a:xfrm>
          <a:prstGeom prst="rect">
            <a:avLst/>
          </a:prstGeom>
          <a:noFill/>
        </p:spPr>
        <p:txBody>
          <a:bodyPr wrap="none" rtlCol="0">
            <a:spAutoFit/>
          </a:bodyPr>
          <a:lstStyle/>
          <a:p>
            <a:r>
              <a:rPr lang="es-ES" b="1" dirty="0"/>
              <a:t>Dimensión original</a:t>
            </a:r>
          </a:p>
        </p:txBody>
      </p:sp>
      <p:sp>
        <p:nvSpPr>
          <p:cNvPr id="9" name="CuadroTexto 8"/>
          <p:cNvSpPr txBox="1"/>
          <p:nvPr/>
        </p:nvSpPr>
        <p:spPr>
          <a:xfrm>
            <a:off x="5281642" y="2184400"/>
            <a:ext cx="3865161" cy="369332"/>
          </a:xfrm>
          <a:prstGeom prst="rect">
            <a:avLst/>
          </a:prstGeom>
          <a:noFill/>
        </p:spPr>
        <p:txBody>
          <a:bodyPr wrap="none" rtlCol="0">
            <a:spAutoFit/>
          </a:bodyPr>
          <a:lstStyle/>
          <a:p>
            <a:r>
              <a:rPr lang="es-ES" b="1" dirty="0"/>
              <a:t>Dimensión superior (post mapeo)</a:t>
            </a:r>
          </a:p>
        </p:txBody>
      </p:sp>
    </p:spTree>
    <p:extLst>
      <p:ext uri="{BB962C8B-B14F-4D97-AF65-F5344CB8AC3E}">
        <p14:creationId xmlns:p14="http://schemas.microsoft.com/office/powerpoint/2010/main" val="66596508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9754989" y="1198105"/>
            <a:ext cx="176809" cy="5127769"/>
          </a:xfrm>
          <a:prstGeom prst="rect">
            <a:avLst/>
          </a:prstGeom>
        </p:spPr>
      </p:pic>
      <p:grpSp>
        <p:nvGrpSpPr>
          <p:cNvPr id="7" name="Grupo 6"/>
          <p:cNvGrpSpPr/>
          <p:nvPr/>
        </p:nvGrpSpPr>
        <p:grpSpPr>
          <a:xfrm>
            <a:off x="762000" y="1198105"/>
            <a:ext cx="8145741" cy="4876800"/>
            <a:chOff x="1524000" y="2184400"/>
            <a:chExt cx="7150614" cy="4419600"/>
          </a:xfrm>
        </p:grpSpPr>
        <p:sp>
          <p:nvSpPr>
            <p:cNvPr id="6" name="CuadroTexto 5"/>
            <p:cNvSpPr txBox="1"/>
            <p:nvPr/>
          </p:nvSpPr>
          <p:spPr>
            <a:xfrm>
              <a:off x="1727379" y="2184400"/>
              <a:ext cx="2262158" cy="369332"/>
            </a:xfrm>
            <a:prstGeom prst="rect">
              <a:avLst/>
            </a:prstGeom>
            <a:noFill/>
          </p:spPr>
          <p:txBody>
            <a:bodyPr wrap="none" rtlCol="0">
              <a:spAutoFit/>
            </a:bodyPr>
            <a:lstStyle/>
            <a:p>
              <a:r>
                <a:rPr lang="es-ES" b="1" dirty="0"/>
                <a:t>Dimensión original</a:t>
              </a:r>
            </a:p>
          </p:txBody>
        </p:sp>
        <p:sp>
          <p:nvSpPr>
            <p:cNvPr id="9" name="CuadroTexto 8"/>
            <p:cNvSpPr txBox="1"/>
            <p:nvPr/>
          </p:nvSpPr>
          <p:spPr>
            <a:xfrm>
              <a:off x="5281642" y="2184400"/>
              <a:ext cx="3392972" cy="334707"/>
            </a:xfrm>
            <a:prstGeom prst="rect">
              <a:avLst/>
            </a:prstGeom>
            <a:noFill/>
          </p:spPr>
          <p:txBody>
            <a:bodyPr wrap="none" rtlCol="0">
              <a:spAutoFit/>
            </a:bodyPr>
            <a:lstStyle/>
            <a:p>
              <a:r>
                <a:rPr lang="es-ES" b="1" dirty="0"/>
                <a:t>Dimensión superior (post mapeo)</a:t>
              </a:r>
            </a:p>
          </p:txBody>
        </p:sp>
        <p:pic>
          <p:nvPicPr>
            <p:cNvPr id="3" name="Imagen 2"/>
            <p:cNvPicPr>
              <a:picLocks noChangeAspect="1"/>
            </p:cNvPicPr>
            <p:nvPr/>
          </p:nvPicPr>
          <p:blipFill rotWithShape="1">
            <a:blip r:embed="rId3"/>
            <a:srcRect l="33125" t="33333" r="10625" b="11111"/>
            <a:stretch/>
          </p:blipFill>
          <p:spPr>
            <a:xfrm>
              <a:off x="1524000" y="2794000"/>
              <a:ext cx="6858000" cy="3810000"/>
            </a:xfrm>
            <a:prstGeom prst="rect">
              <a:avLst/>
            </a:prstGeom>
          </p:spPr>
        </p:pic>
      </p:grpSp>
    </p:spTree>
    <p:extLst>
      <p:ext uri="{BB962C8B-B14F-4D97-AF65-F5344CB8AC3E}">
        <p14:creationId xmlns:p14="http://schemas.microsoft.com/office/powerpoint/2010/main" val="409937585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1468755" y="1202689"/>
            <a:ext cx="8450580" cy="5144135"/>
            <a:chOff x="1468755" y="1202689"/>
            <a:chExt cx="8450580" cy="5144135"/>
          </a:xfrm>
        </p:grpSpPr>
        <p:pic>
          <p:nvPicPr>
            <p:cNvPr id="3" name="object 3"/>
            <p:cNvPicPr/>
            <p:nvPr/>
          </p:nvPicPr>
          <p:blipFill>
            <a:blip r:embed="rId2" cstate="print"/>
            <a:stretch>
              <a:fillRect/>
            </a:stretch>
          </p:blipFill>
          <p:spPr>
            <a:xfrm>
              <a:off x="7934959" y="1202689"/>
              <a:ext cx="1984375" cy="5107940"/>
            </a:xfrm>
            <a:prstGeom prst="rect">
              <a:avLst/>
            </a:prstGeom>
          </p:spPr>
        </p:pic>
        <p:pic>
          <p:nvPicPr>
            <p:cNvPr id="4" name="object 4"/>
            <p:cNvPicPr/>
            <p:nvPr/>
          </p:nvPicPr>
          <p:blipFill>
            <a:blip r:embed="rId3" cstate="print"/>
            <a:stretch>
              <a:fillRect/>
            </a:stretch>
          </p:blipFill>
          <p:spPr>
            <a:xfrm>
              <a:off x="1468755" y="1868169"/>
              <a:ext cx="6947534" cy="4478655"/>
            </a:xfrm>
            <a:prstGeom prst="rect">
              <a:avLst/>
            </a:prstGeom>
          </p:spPr>
        </p:pic>
      </p:grpSp>
      <p:sp>
        <p:nvSpPr>
          <p:cNvPr id="5" name="object 5"/>
          <p:cNvSpPr txBox="1">
            <a:spLocks noGrp="1"/>
          </p:cNvSpPr>
          <p:nvPr>
            <p:ph type="title"/>
          </p:nvPr>
        </p:nvSpPr>
        <p:spPr>
          <a:prstGeom prst="rect">
            <a:avLst/>
          </a:prstGeom>
        </p:spPr>
        <p:txBody>
          <a:bodyPr vert="horz" wrap="square" lIns="0" tIns="13335" rIns="0" bIns="0" rtlCol="0">
            <a:spAutoFit/>
          </a:bodyPr>
          <a:lstStyle/>
          <a:p>
            <a:pPr marL="980440">
              <a:lnSpc>
                <a:spcPct val="100000"/>
              </a:lnSpc>
              <a:spcBef>
                <a:spcPts val="105"/>
              </a:spcBef>
            </a:pPr>
            <a:r>
              <a:rPr sz="3200" dirty="0">
                <a:solidFill>
                  <a:srgbClr val="0970CA"/>
                </a:solidFill>
                <a:latin typeface="Calibri"/>
                <a:cs typeface="Calibri"/>
              </a:rPr>
              <a:t>Tercera</a:t>
            </a:r>
            <a:r>
              <a:rPr sz="3200" spc="-120" dirty="0">
                <a:solidFill>
                  <a:srgbClr val="0970CA"/>
                </a:solidFill>
                <a:latin typeface="Calibri"/>
                <a:cs typeface="Calibri"/>
              </a:rPr>
              <a:t> </a:t>
            </a:r>
            <a:r>
              <a:rPr sz="3200" dirty="0">
                <a:solidFill>
                  <a:srgbClr val="0970CA"/>
                </a:solidFill>
                <a:latin typeface="Calibri"/>
                <a:cs typeface="Calibri"/>
              </a:rPr>
              <a:t>idea:</a:t>
            </a:r>
            <a:r>
              <a:rPr sz="3200" spc="-114" dirty="0">
                <a:solidFill>
                  <a:srgbClr val="0970CA"/>
                </a:solidFill>
                <a:latin typeface="Calibri"/>
                <a:cs typeface="Calibri"/>
              </a:rPr>
              <a:t> </a:t>
            </a:r>
            <a:r>
              <a:rPr sz="3200" dirty="0">
                <a:solidFill>
                  <a:srgbClr val="0970CA"/>
                </a:solidFill>
                <a:latin typeface="Calibri"/>
                <a:cs typeface="Calibri"/>
              </a:rPr>
              <a:t>Aumentar</a:t>
            </a:r>
            <a:r>
              <a:rPr sz="3200" spc="-100" dirty="0">
                <a:solidFill>
                  <a:srgbClr val="0970CA"/>
                </a:solidFill>
                <a:latin typeface="Calibri"/>
                <a:cs typeface="Calibri"/>
              </a:rPr>
              <a:t> </a:t>
            </a:r>
            <a:r>
              <a:rPr sz="3200" dirty="0">
                <a:solidFill>
                  <a:srgbClr val="0970CA"/>
                </a:solidFill>
                <a:latin typeface="Calibri"/>
                <a:cs typeface="Calibri"/>
              </a:rPr>
              <a:t>la</a:t>
            </a:r>
            <a:r>
              <a:rPr sz="3200" spc="-110" dirty="0">
                <a:solidFill>
                  <a:srgbClr val="0970CA"/>
                </a:solidFill>
                <a:latin typeface="Calibri"/>
                <a:cs typeface="Calibri"/>
              </a:rPr>
              <a:t> </a:t>
            </a:r>
            <a:r>
              <a:rPr sz="3200" spc="-10" dirty="0">
                <a:solidFill>
                  <a:srgbClr val="0970CA"/>
                </a:solidFill>
                <a:latin typeface="Calibri"/>
                <a:cs typeface="Calibri"/>
              </a:rPr>
              <a:t>dimensión.</a:t>
            </a:r>
            <a:endParaRPr sz="3200">
              <a:latin typeface="Calibri"/>
              <a:cs typeface="Calibri"/>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1100791" y="1198105"/>
            <a:ext cx="176809" cy="5127769"/>
          </a:xfrm>
          <a:prstGeom prst="rect">
            <a:avLst/>
          </a:prstGeom>
        </p:spPr>
      </p:pic>
      <p:sp>
        <p:nvSpPr>
          <p:cNvPr id="4" name="CuadroTexto 3"/>
          <p:cNvSpPr txBox="1"/>
          <p:nvPr/>
        </p:nvSpPr>
        <p:spPr>
          <a:xfrm>
            <a:off x="380999" y="279400"/>
            <a:ext cx="10439401" cy="7232749"/>
          </a:xfrm>
          <a:prstGeom prst="rect">
            <a:avLst/>
          </a:prstGeom>
          <a:noFill/>
        </p:spPr>
        <p:txBody>
          <a:bodyPr wrap="square" rtlCol="0">
            <a:spAutoFit/>
          </a:bodyPr>
          <a:lstStyle/>
          <a:p>
            <a:r>
              <a:rPr lang="es-ES" sz="3200" dirty="0">
                <a:solidFill>
                  <a:srgbClr val="C00000"/>
                </a:solidFill>
              </a:rPr>
              <a:t>OJO: diferencia entre </a:t>
            </a:r>
            <a:r>
              <a:rPr lang="es-ES" sz="3200" b="1" dirty="0" err="1">
                <a:solidFill>
                  <a:srgbClr val="C00000"/>
                </a:solidFill>
              </a:rPr>
              <a:t>mapping</a:t>
            </a:r>
            <a:r>
              <a:rPr lang="es-ES" sz="3200" dirty="0">
                <a:solidFill>
                  <a:srgbClr val="C00000"/>
                </a:solidFill>
              </a:rPr>
              <a:t> y </a:t>
            </a:r>
            <a:r>
              <a:rPr lang="es-ES" sz="3200" b="1" dirty="0" err="1">
                <a:solidFill>
                  <a:srgbClr val="C00000"/>
                </a:solidFill>
              </a:rPr>
              <a:t>kernel</a:t>
            </a:r>
            <a:r>
              <a:rPr lang="es-ES" b="1" dirty="0"/>
              <a:t> </a:t>
            </a:r>
            <a:r>
              <a:rPr lang="es-ES" dirty="0"/>
              <a:t>(ambos relacionados con la transformación de datos a un espacio de características de mayor dimensión)</a:t>
            </a:r>
          </a:p>
          <a:p>
            <a:endParaRPr lang="es-ES" dirty="0"/>
          </a:p>
          <a:p>
            <a:r>
              <a:rPr lang="es-ES" b="1" dirty="0" err="1"/>
              <a:t>Kernel</a:t>
            </a:r>
            <a:r>
              <a:rPr lang="es-ES" b="1" dirty="0"/>
              <a:t> (núcleo):</a:t>
            </a:r>
            <a:r>
              <a:rPr lang="es-ES" dirty="0"/>
              <a:t> </a:t>
            </a:r>
          </a:p>
          <a:p>
            <a:pPr marL="285750" indent="-285750">
              <a:buFont typeface="Arial" panose="020B0604020202020204" pitchFamily="34" charset="0"/>
              <a:buChar char="•"/>
            </a:pPr>
            <a:r>
              <a:rPr lang="es-ES" dirty="0"/>
              <a:t>Función matemática que cuantifica la similitud entre dos vectores de datos en el espacio original de características.</a:t>
            </a:r>
          </a:p>
          <a:p>
            <a:pPr marL="285750" lvl="1" indent="-285750">
              <a:buFont typeface="Arial" panose="020B0604020202020204" pitchFamily="34" charset="0"/>
              <a:buChar char="•"/>
            </a:pPr>
            <a:r>
              <a:rPr lang="es-ES" dirty="0"/>
              <a:t>Permite realizar operaciones en el espacio de características de mayor dimensión sin tener que calcular explícitamente las coordenadas de los puntos en ese espacio.</a:t>
            </a:r>
          </a:p>
          <a:p>
            <a:pPr marL="285750" lvl="1" indent="-285750">
              <a:buFont typeface="Arial" panose="020B0604020202020204" pitchFamily="34" charset="0"/>
              <a:buChar char="•"/>
            </a:pPr>
            <a:r>
              <a:rPr lang="es-ES" dirty="0"/>
              <a:t>Permiten manejar eficientemente problemas no linealmente separables al mapear implícitamente los datos a un espacio de características de mayor dimensión.</a:t>
            </a:r>
          </a:p>
          <a:p>
            <a:pPr marL="285750" lvl="1" indent="-285750">
              <a:buFont typeface="Arial" panose="020B0604020202020204" pitchFamily="34" charset="0"/>
              <a:buChar char="•"/>
            </a:pPr>
            <a:r>
              <a:rPr lang="es-ES" dirty="0"/>
              <a:t>Ejemplos: </a:t>
            </a:r>
            <a:r>
              <a:rPr lang="es-ES" dirty="0" err="1"/>
              <a:t>kernel</a:t>
            </a:r>
            <a:r>
              <a:rPr lang="es-ES" dirty="0"/>
              <a:t> lineal, el </a:t>
            </a:r>
            <a:r>
              <a:rPr lang="es-ES" dirty="0" err="1"/>
              <a:t>kernel</a:t>
            </a:r>
            <a:r>
              <a:rPr lang="es-ES" dirty="0"/>
              <a:t> polinómico y el </a:t>
            </a:r>
            <a:r>
              <a:rPr lang="es-ES" dirty="0" err="1"/>
              <a:t>kernel</a:t>
            </a:r>
            <a:r>
              <a:rPr lang="es-ES" dirty="0"/>
              <a:t> radial o gaussiano (RBF).</a:t>
            </a:r>
          </a:p>
          <a:p>
            <a:pPr lvl="1"/>
            <a:endParaRPr lang="es-ES" dirty="0"/>
          </a:p>
          <a:p>
            <a:r>
              <a:rPr lang="es-ES" b="1" dirty="0" err="1"/>
              <a:t>Mapping</a:t>
            </a:r>
            <a:r>
              <a:rPr lang="es-ES" b="1" dirty="0"/>
              <a:t> (mapeo):</a:t>
            </a:r>
            <a:endParaRPr lang="es-ES" dirty="0"/>
          </a:p>
          <a:p>
            <a:pPr marL="285750" lvl="1" indent="-285750">
              <a:buFont typeface="Arial" panose="020B0604020202020204" pitchFamily="34" charset="0"/>
              <a:buChar char="•"/>
            </a:pPr>
            <a:r>
              <a:rPr lang="es-ES" dirty="0"/>
              <a:t>Transformación de datos desde el espacio de características original a un espacio de características de mayor dimensión.</a:t>
            </a:r>
          </a:p>
          <a:p>
            <a:pPr marL="285750" lvl="1" indent="-285750">
              <a:buFont typeface="Arial" panose="020B0604020202020204" pitchFamily="34" charset="0"/>
              <a:buChar char="•"/>
            </a:pPr>
            <a:r>
              <a:rPr lang="es-ES" dirty="0"/>
              <a:t>Implica realizar la transformación real de los datos a un espacio de características de mayor dimensión.</a:t>
            </a:r>
          </a:p>
          <a:p>
            <a:pPr marL="285750" lvl="1" indent="-285750">
              <a:buFont typeface="Arial" panose="020B0604020202020204" pitchFamily="34" charset="0"/>
              <a:buChar char="•"/>
            </a:pPr>
            <a:r>
              <a:rPr lang="es-ES" dirty="0"/>
              <a:t>El mapeo se utiliza para abordar problemas no linealmente separables al proyectar los datos en un espacio donde sea más probable que sean linealmente separables.</a:t>
            </a:r>
          </a:p>
          <a:p>
            <a:endParaRPr lang="es-ES" b="1" dirty="0"/>
          </a:p>
          <a:p>
            <a:endParaRPr lang="es-ES" b="1" dirty="0"/>
          </a:p>
          <a:p>
            <a:r>
              <a:rPr lang="es-ES" dirty="0"/>
              <a:t>Por tanto…..el </a:t>
            </a:r>
            <a:r>
              <a:rPr lang="es-ES" dirty="0" err="1"/>
              <a:t>kernel</a:t>
            </a:r>
            <a:r>
              <a:rPr lang="es-ES" dirty="0"/>
              <a:t> mide </a:t>
            </a:r>
            <a:r>
              <a:rPr lang="es-ES" b="1" dirty="0"/>
              <a:t>similitudes en el espacio original</a:t>
            </a:r>
            <a:r>
              <a:rPr lang="es-ES" dirty="0"/>
              <a:t>, mientras que el mapeo implica la </a:t>
            </a:r>
            <a:r>
              <a:rPr lang="es-ES" b="1" dirty="0"/>
              <a:t>transformación real de datos</a:t>
            </a:r>
            <a:r>
              <a:rPr lang="es-ES" dirty="0"/>
              <a:t> a un espacio de características de mayor dimensión. Ambos conceptos son cruciales para el funcionamiento de las SVM en problemas más complejos.</a:t>
            </a:r>
          </a:p>
        </p:txBody>
      </p:sp>
    </p:spTree>
    <p:extLst>
      <p:ext uri="{BB962C8B-B14F-4D97-AF65-F5344CB8AC3E}">
        <p14:creationId xmlns:p14="http://schemas.microsoft.com/office/powerpoint/2010/main" val="211916984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04557" y="1232404"/>
            <a:ext cx="7778115" cy="382156"/>
          </a:xfrm>
          <a:prstGeom prst="rect">
            <a:avLst/>
          </a:prstGeom>
        </p:spPr>
        <p:txBody>
          <a:bodyPr vert="horz" wrap="square" lIns="0" tIns="12700" rIns="0" bIns="0" rtlCol="0">
            <a:spAutoFit/>
          </a:bodyPr>
          <a:lstStyle/>
          <a:p>
            <a:pPr marL="1248410">
              <a:lnSpc>
                <a:spcPct val="100000"/>
              </a:lnSpc>
              <a:spcBef>
                <a:spcPts val="100"/>
              </a:spcBef>
            </a:pPr>
            <a:r>
              <a:rPr lang="es-ES" sz="2400" dirty="0">
                <a:solidFill>
                  <a:srgbClr val="0970CA"/>
                </a:solidFill>
                <a:latin typeface="Calibri"/>
                <a:cs typeface="Calibri"/>
              </a:rPr>
              <a:t>Cuarta idea:</a:t>
            </a:r>
            <a:r>
              <a:rPr sz="2400" spc="-85" dirty="0">
                <a:solidFill>
                  <a:srgbClr val="0970CA"/>
                </a:solidFill>
                <a:latin typeface="Calibri"/>
                <a:cs typeface="Calibri"/>
              </a:rPr>
              <a:t> </a:t>
            </a:r>
            <a:r>
              <a:rPr sz="2400" spc="-10" dirty="0">
                <a:solidFill>
                  <a:srgbClr val="0970CA"/>
                </a:solidFill>
                <a:latin typeface="Calibri"/>
                <a:cs typeface="Calibri"/>
              </a:rPr>
              <a:t>Kernels</a:t>
            </a:r>
            <a:endParaRPr sz="2400" dirty="0">
              <a:latin typeface="Calibri"/>
              <a:cs typeface="Calibri"/>
            </a:endParaRPr>
          </a:p>
        </p:txBody>
      </p:sp>
      <p:pic>
        <p:nvPicPr>
          <p:cNvPr id="3" name="object 3"/>
          <p:cNvPicPr/>
          <p:nvPr/>
        </p:nvPicPr>
        <p:blipFill>
          <a:blip r:embed="rId2" cstate="print"/>
          <a:stretch>
            <a:fillRect/>
          </a:stretch>
        </p:blipFill>
        <p:spPr>
          <a:xfrm>
            <a:off x="1685925" y="1912619"/>
            <a:ext cx="5582920" cy="4363085"/>
          </a:xfrm>
          <a:prstGeom prst="rect">
            <a:avLst/>
          </a:prstGeom>
        </p:spPr>
      </p:pic>
      <p:pic>
        <p:nvPicPr>
          <p:cNvPr id="4" name="object 4"/>
          <p:cNvPicPr/>
          <p:nvPr/>
        </p:nvPicPr>
        <p:blipFill>
          <a:blip r:embed="rId3" cstate="print"/>
          <a:stretch>
            <a:fillRect/>
          </a:stretch>
        </p:blipFill>
        <p:spPr>
          <a:xfrm>
            <a:off x="8044815" y="2412987"/>
            <a:ext cx="1506220" cy="3905250"/>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774700" y="1866264"/>
            <a:ext cx="8787765" cy="4479926"/>
            <a:chOff x="774700" y="1866264"/>
            <a:chExt cx="8787765" cy="4479926"/>
          </a:xfrm>
        </p:grpSpPr>
        <p:pic>
          <p:nvPicPr>
            <p:cNvPr id="3" name="object 3"/>
            <p:cNvPicPr/>
            <p:nvPr/>
          </p:nvPicPr>
          <p:blipFill>
            <a:blip r:embed="rId2" cstate="print"/>
            <a:stretch>
              <a:fillRect/>
            </a:stretch>
          </p:blipFill>
          <p:spPr>
            <a:xfrm>
              <a:off x="8044815" y="2412365"/>
              <a:ext cx="1517650" cy="3933825"/>
            </a:xfrm>
            <a:prstGeom prst="rect">
              <a:avLst/>
            </a:prstGeom>
          </p:spPr>
        </p:pic>
        <p:pic>
          <p:nvPicPr>
            <p:cNvPr id="4" name="object 4"/>
            <p:cNvPicPr/>
            <p:nvPr/>
          </p:nvPicPr>
          <p:blipFill>
            <a:blip r:embed="rId3" cstate="print"/>
            <a:stretch>
              <a:fillRect/>
            </a:stretch>
          </p:blipFill>
          <p:spPr>
            <a:xfrm>
              <a:off x="774700" y="1866264"/>
              <a:ext cx="8067040" cy="4407535"/>
            </a:xfrm>
            <a:prstGeom prst="rect">
              <a:avLst/>
            </a:prstGeom>
          </p:spPr>
        </p:pic>
      </p:grpSp>
      <p:sp>
        <p:nvSpPr>
          <p:cNvPr id="5" name="object 5"/>
          <p:cNvSpPr txBox="1">
            <a:spLocks noGrp="1"/>
          </p:cNvSpPr>
          <p:nvPr>
            <p:ph type="title"/>
          </p:nvPr>
        </p:nvSpPr>
        <p:spPr>
          <a:xfrm>
            <a:off x="4194175" y="1244853"/>
            <a:ext cx="1948180" cy="513715"/>
          </a:xfrm>
          <a:prstGeom prst="rect">
            <a:avLst/>
          </a:prstGeom>
        </p:spPr>
        <p:txBody>
          <a:bodyPr vert="horz" wrap="square" lIns="0" tIns="13335" rIns="0" bIns="0" rtlCol="0">
            <a:spAutoFit/>
          </a:bodyPr>
          <a:lstStyle/>
          <a:p>
            <a:pPr marL="12700">
              <a:lnSpc>
                <a:spcPct val="100000"/>
              </a:lnSpc>
              <a:spcBef>
                <a:spcPts val="105"/>
              </a:spcBef>
            </a:pPr>
            <a:r>
              <a:rPr sz="3200" dirty="0">
                <a:solidFill>
                  <a:srgbClr val="0970CA"/>
                </a:solidFill>
                <a:latin typeface="Calibri"/>
                <a:cs typeface="Calibri"/>
              </a:rPr>
              <a:t>Kernel</a:t>
            </a:r>
            <a:r>
              <a:rPr sz="3200" spc="-110" dirty="0">
                <a:solidFill>
                  <a:srgbClr val="0970CA"/>
                </a:solidFill>
                <a:latin typeface="Calibri"/>
                <a:cs typeface="Calibri"/>
              </a:rPr>
              <a:t> </a:t>
            </a:r>
            <a:r>
              <a:rPr sz="3200" spc="-10" dirty="0">
                <a:solidFill>
                  <a:srgbClr val="0970CA"/>
                </a:solidFill>
                <a:latin typeface="Calibri"/>
                <a:cs typeface="Calibri"/>
              </a:rPr>
              <a:t>Trick</a:t>
            </a:r>
            <a:endParaRPr sz="3200">
              <a:latin typeface="Calibri"/>
              <a:cs typeface="Calibri"/>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9736700" y="1198105"/>
            <a:ext cx="176809" cy="5094234"/>
          </a:xfrm>
          <a:prstGeom prst="rect">
            <a:avLst/>
          </a:prstGeom>
        </p:spPr>
      </p:pic>
      <p:pic>
        <p:nvPicPr>
          <p:cNvPr id="3" name="object 3"/>
          <p:cNvPicPr/>
          <p:nvPr/>
        </p:nvPicPr>
        <p:blipFill>
          <a:blip r:embed="rId3" cstate="print"/>
          <a:stretch>
            <a:fillRect/>
          </a:stretch>
        </p:blipFill>
        <p:spPr>
          <a:xfrm>
            <a:off x="9425759" y="5975284"/>
            <a:ext cx="112792" cy="112798"/>
          </a:xfrm>
          <a:prstGeom prst="rect">
            <a:avLst/>
          </a:prstGeom>
        </p:spPr>
      </p:pic>
      <p:pic>
        <p:nvPicPr>
          <p:cNvPr id="5" name="Imagen 4"/>
          <p:cNvPicPr>
            <a:picLocks noChangeAspect="1"/>
          </p:cNvPicPr>
          <p:nvPr/>
        </p:nvPicPr>
        <p:blipFill rotWithShape="1">
          <a:blip r:embed="rId4"/>
          <a:srcRect l="34375" t="23333" r="20625" b="18889"/>
          <a:stretch/>
        </p:blipFill>
        <p:spPr>
          <a:xfrm>
            <a:off x="1219200" y="807149"/>
            <a:ext cx="7620000" cy="5503333"/>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9736700" y="1198105"/>
            <a:ext cx="176809" cy="5094234"/>
          </a:xfrm>
          <a:prstGeom prst="rect">
            <a:avLst/>
          </a:prstGeom>
        </p:spPr>
      </p:pic>
      <p:pic>
        <p:nvPicPr>
          <p:cNvPr id="3" name="object 3"/>
          <p:cNvPicPr/>
          <p:nvPr/>
        </p:nvPicPr>
        <p:blipFill>
          <a:blip r:embed="rId3" cstate="print"/>
          <a:stretch>
            <a:fillRect/>
          </a:stretch>
        </p:blipFill>
        <p:spPr>
          <a:xfrm>
            <a:off x="9425759" y="5975284"/>
            <a:ext cx="112792" cy="112798"/>
          </a:xfrm>
          <a:prstGeom prst="rect">
            <a:avLst/>
          </a:prstGeom>
        </p:spPr>
      </p:pic>
      <p:pic>
        <p:nvPicPr>
          <p:cNvPr id="6" name="Imagen 5"/>
          <p:cNvPicPr>
            <a:picLocks noChangeAspect="1"/>
          </p:cNvPicPr>
          <p:nvPr/>
        </p:nvPicPr>
        <p:blipFill rotWithShape="1">
          <a:blip r:embed="rId4"/>
          <a:srcRect l="30000" t="23332" r="21875" b="26667"/>
          <a:stretch/>
        </p:blipFill>
        <p:spPr>
          <a:xfrm>
            <a:off x="1447800" y="1574800"/>
            <a:ext cx="7292100" cy="4261617"/>
          </a:xfrm>
          <a:prstGeom prst="rect">
            <a:avLst/>
          </a:prstGeom>
        </p:spPr>
      </p:pic>
    </p:spTree>
    <p:extLst>
      <p:ext uri="{BB962C8B-B14F-4D97-AF65-F5344CB8AC3E}">
        <p14:creationId xmlns:p14="http://schemas.microsoft.com/office/powerpoint/2010/main" val="9759860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5676184" y="2414502"/>
            <a:ext cx="3929432" cy="2813870"/>
          </a:xfrm>
          <a:prstGeom prst="rect">
            <a:avLst/>
          </a:prstGeom>
        </p:spPr>
      </p:pic>
      <p:pic>
        <p:nvPicPr>
          <p:cNvPr id="3" name="object 3"/>
          <p:cNvPicPr/>
          <p:nvPr/>
        </p:nvPicPr>
        <p:blipFill>
          <a:blip r:embed="rId3" cstate="print"/>
          <a:stretch>
            <a:fillRect/>
          </a:stretch>
        </p:blipFill>
        <p:spPr>
          <a:xfrm>
            <a:off x="9748893" y="1198105"/>
            <a:ext cx="176809" cy="5149109"/>
          </a:xfrm>
          <a:prstGeom prst="rect">
            <a:avLst/>
          </a:prstGeom>
        </p:spPr>
      </p:pic>
      <p:sp>
        <p:nvSpPr>
          <p:cNvPr id="4" name="object 4"/>
          <p:cNvSpPr txBox="1">
            <a:spLocks noGrp="1"/>
          </p:cNvSpPr>
          <p:nvPr>
            <p:ph type="title"/>
          </p:nvPr>
        </p:nvSpPr>
        <p:spPr>
          <a:prstGeom prst="rect">
            <a:avLst/>
          </a:prstGeom>
        </p:spPr>
        <p:txBody>
          <a:bodyPr vert="horz" wrap="square" lIns="0" tIns="53975" rIns="0" bIns="0" rtlCol="0">
            <a:spAutoFit/>
          </a:bodyPr>
          <a:lstStyle/>
          <a:p>
            <a:pPr marL="20955" marR="5080" indent="-8890">
              <a:lnSpc>
                <a:spcPts val="2280"/>
              </a:lnSpc>
              <a:spcBef>
                <a:spcPts val="425"/>
              </a:spcBef>
            </a:pPr>
            <a:r>
              <a:rPr sz="2150" dirty="0">
                <a:solidFill>
                  <a:schemeClr val="tx1"/>
                </a:solidFill>
              </a:rPr>
              <a:t>1)</a:t>
            </a:r>
            <a:r>
              <a:rPr sz="2150" spc="-135" dirty="0">
                <a:solidFill>
                  <a:schemeClr val="tx1"/>
                </a:solidFill>
              </a:rPr>
              <a:t> </a:t>
            </a:r>
            <a:r>
              <a:rPr sz="2150" dirty="0">
                <a:solidFill>
                  <a:schemeClr val="tx1"/>
                </a:solidFill>
              </a:rPr>
              <a:t>Problemas</a:t>
            </a:r>
            <a:r>
              <a:rPr sz="2150" spc="15" dirty="0">
                <a:solidFill>
                  <a:schemeClr val="tx1"/>
                </a:solidFill>
              </a:rPr>
              <a:t> </a:t>
            </a:r>
            <a:r>
              <a:rPr sz="2150" spc="-10" dirty="0">
                <a:solidFill>
                  <a:schemeClr val="tx1"/>
                </a:solidFill>
              </a:rPr>
              <a:t>predictivos</a:t>
            </a:r>
            <a:r>
              <a:rPr sz="2150" spc="10" dirty="0">
                <a:solidFill>
                  <a:schemeClr val="tx1"/>
                </a:solidFill>
              </a:rPr>
              <a:t> </a:t>
            </a:r>
            <a:r>
              <a:rPr sz="2150" dirty="0">
                <a:solidFill>
                  <a:schemeClr val="tx1"/>
                </a:solidFill>
              </a:rPr>
              <a:t>supervisados:</a:t>
            </a:r>
            <a:r>
              <a:rPr sz="2150" spc="80" dirty="0">
                <a:solidFill>
                  <a:schemeClr val="tx1"/>
                </a:solidFill>
              </a:rPr>
              <a:t> </a:t>
            </a:r>
            <a:r>
              <a:rPr sz="2150" spc="-10" dirty="0">
                <a:solidFill>
                  <a:schemeClr val="tx1"/>
                </a:solidFill>
              </a:rPr>
              <a:t>predicción</a:t>
            </a:r>
            <a:r>
              <a:rPr sz="2150" spc="60" dirty="0">
                <a:solidFill>
                  <a:schemeClr val="tx1"/>
                </a:solidFill>
              </a:rPr>
              <a:t> </a:t>
            </a:r>
            <a:r>
              <a:rPr sz="2150" dirty="0">
                <a:solidFill>
                  <a:schemeClr val="tx1"/>
                </a:solidFill>
              </a:rPr>
              <a:t>de</a:t>
            </a:r>
            <a:r>
              <a:rPr sz="2150" spc="-135" dirty="0">
                <a:solidFill>
                  <a:schemeClr val="tx1"/>
                </a:solidFill>
              </a:rPr>
              <a:t> </a:t>
            </a:r>
            <a:r>
              <a:rPr sz="2150" dirty="0">
                <a:solidFill>
                  <a:schemeClr val="tx1"/>
                </a:solidFill>
              </a:rPr>
              <a:t>variable</a:t>
            </a:r>
            <a:r>
              <a:rPr sz="2150" spc="20" dirty="0">
                <a:solidFill>
                  <a:schemeClr val="tx1"/>
                </a:solidFill>
              </a:rPr>
              <a:t> </a:t>
            </a:r>
            <a:r>
              <a:rPr sz="2150" spc="-10" dirty="0">
                <a:solidFill>
                  <a:schemeClr val="tx1"/>
                </a:solidFill>
              </a:rPr>
              <a:t>continua </a:t>
            </a:r>
            <a:r>
              <a:rPr sz="2150" dirty="0">
                <a:solidFill>
                  <a:schemeClr val="tx1"/>
                </a:solidFill>
              </a:rPr>
              <a:t>(regresión),</a:t>
            </a:r>
            <a:r>
              <a:rPr sz="2150" spc="65" dirty="0">
                <a:solidFill>
                  <a:schemeClr val="tx1"/>
                </a:solidFill>
              </a:rPr>
              <a:t> </a:t>
            </a:r>
            <a:r>
              <a:rPr sz="2150" spc="-10" dirty="0">
                <a:solidFill>
                  <a:schemeClr val="tx1"/>
                </a:solidFill>
              </a:rPr>
              <a:t>predicción</a:t>
            </a:r>
            <a:r>
              <a:rPr sz="2150" spc="80" dirty="0">
                <a:solidFill>
                  <a:schemeClr val="tx1"/>
                </a:solidFill>
              </a:rPr>
              <a:t> </a:t>
            </a:r>
            <a:r>
              <a:rPr sz="2150" dirty="0">
                <a:solidFill>
                  <a:schemeClr val="tx1"/>
                </a:solidFill>
              </a:rPr>
              <a:t>de</a:t>
            </a:r>
            <a:r>
              <a:rPr sz="2150" spc="-114" dirty="0">
                <a:solidFill>
                  <a:schemeClr val="tx1"/>
                </a:solidFill>
              </a:rPr>
              <a:t> </a:t>
            </a:r>
            <a:r>
              <a:rPr sz="2150" dirty="0">
                <a:solidFill>
                  <a:schemeClr val="tx1"/>
                </a:solidFill>
              </a:rPr>
              <a:t>variable</a:t>
            </a:r>
            <a:r>
              <a:rPr sz="2150" spc="85" dirty="0">
                <a:solidFill>
                  <a:schemeClr val="tx1"/>
                </a:solidFill>
              </a:rPr>
              <a:t> </a:t>
            </a:r>
            <a:r>
              <a:rPr sz="2150" dirty="0">
                <a:solidFill>
                  <a:schemeClr val="tx1"/>
                </a:solidFill>
              </a:rPr>
              <a:t>binaria,</a:t>
            </a:r>
            <a:r>
              <a:rPr sz="2150" spc="-40" dirty="0">
                <a:solidFill>
                  <a:schemeClr val="tx1"/>
                </a:solidFill>
              </a:rPr>
              <a:t> </a:t>
            </a:r>
            <a:r>
              <a:rPr sz="2150" dirty="0">
                <a:solidFill>
                  <a:schemeClr val="tx1"/>
                </a:solidFill>
              </a:rPr>
              <a:t>o</a:t>
            </a:r>
            <a:r>
              <a:rPr sz="2150" spc="-50" dirty="0">
                <a:solidFill>
                  <a:schemeClr val="tx1"/>
                </a:solidFill>
              </a:rPr>
              <a:t> </a:t>
            </a:r>
            <a:r>
              <a:rPr sz="2150" spc="-25" dirty="0">
                <a:solidFill>
                  <a:schemeClr val="tx1"/>
                </a:solidFill>
              </a:rPr>
              <a:t>multiclase</a:t>
            </a:r>
            <a:r>
              <a:rPr sz="2150" spc="-5" dirty="0">
                <a:solidFill>
                  <a:schemeClr val="tx1"/>
                </a:solidFill>
              </a:rPr>
              <a:t> </a:t>
            </a:r>
            <a:r>
              <a:rPr sz="2150" spc="-10" dirty="0">
                <a:solidFill>
                  <a:schemeClr val="tx1"/>
                </a:solidFill>
              </a:rPr>
              <a:t>(clasificación).</a:t>
            </a:r>
            <a:endParaRPr sz="2150" dirty="0">
              <a:solidFill>
                <a:schemeClr val="tx1"/>
              </a:solidFill>
            </a:endParaRPr>
          </a:p>
        </p:txBody>
      </p:sp>
      <p:sp>
        <p:nvSpPr>
          <p:cNvPr id="5" name="object 5"/>
          <p:cNvSpPr txBox="1"/>
          <p:nvPr/>
        </p:nvSpPr>
        <p:spPr>
          <a:xfrm>
            <a:off x="1308417" y="2123362"/>
            <a:ext cx="5669280" cy="4065215"/>
          </a:xfrm>
          <a:prstGeom prst="rect">
            <a:avLst/>
          </a:prstGeom>
        </p:spPr>
        <p:txBody>
          <a:bodyPr vert="horz" wrap="square" lIns="0" tIns="12700" rIns="0" bIns="0" rtlCol="0">
            <a:spAutoFit/>
          </a:bodyPr>
          <a:lstStyle/>
          <a:p>
            <a:pPr marL="15240">
              <a:lnSpc>
                <a:spcPct val="100000"/>
              </a:lnSpc>
              <a:spcBef>
                <a:spcPts val="100"/>
              </a:spcBef>
            </a:pPr>
            <a:r>
              <a:rPr sz="2000" dirty="0">
                <a:solidFill>
                  <a:schemeClr val="tx1"/>
                </a:solidFill>
                <a:latin typeface="Times New Roman"/>
                <a:cs typeface="Times New Roman"/>
              </a:rPr>
              <a:t>Algoritmos</a:t>
            </a:r>
            <a:r>
              <a:rPr sz="2000" spc="210" dirty="0">
                <a:solidFill>
                  <a:schemeClr val="tx1"/>
                </a:solidFill>
                <a:latin typeface="Times New Roman"/>
                <a:cs typeface="Times New Roman"/>
              </a:rPr>
              <a:t> </a:t>
            </a:r>
            <a:r>
              <a:rPr sz="2000" dirty="0">
                <a:solidFill>
                  <a:schemeClr val="tx1"/>
                </a:solidFill>
                <a:latin typeface="Times New Roman"/>
                <a:cs typeface="Times New Roman"/>
              </a:rPr>
              <a:t>más</a:t>
            </a:r>
            <a:r>
              <a:rPr sz="2000" spc="55" dirty="0">
                <a:solidFill>
                  <a:schemeClr val="tx1"/>
                </a:solidFill>
                <a:latin typeface="Times New Roman"/>
                <a:cs typeface="Times New Roman"/>
              </a:rPr>
              <a:t> </a:t>
            </a:r>
            <a:r>
              <a:rPr sz="2000" dirty="0">
                <a:solidFill>
                  <a:schemeClr val="tx1"/>
                </a:solidFill>
                <a:latin typeface="Times New Roman"/>
                <a:cs typeface="Times New Roman"/>
              </a:rPr>
              <a:t>conocidos</a:t>
            </a:r>
            <a:r>
              <a:rPr sz="2000" spc="165" dirty="0">
                <a:solidFill>
                  <a:schemeClr val="tx1"/>
                </a:solidFill>
                <a:latin typeface="Times New Roman"/>
                <a:cs typeface="Times New Roman"/>
              </a:rPr>
              <a:t> </a:t>
            </a:r>
            <a:r>
              <a:rPr sz="2000" dirty="0">
                <a:solidFill>
                  <a:schemeClr val="tx1"/>
                </a:solidFill>
                <a:latin typeface="Times New Roman"/>
                <a:cs typeface="Times New Roman"/>
              </a:rPr>
              <a:t>y</a:t>
            </a:r>
            <a:r>
              <a:rPr sz="2000" spc="-20" dirty="0">
                <a:solidFill>
                  <a:schemeClr val="tx1"/>
                </a:solidFill>
                <a:latin typeface="Times New Roman"/>
                <a:cs typeface="Times New Roman"/>
              </a:rPr>
              <a:t> </a:t>
            </a:r>
            <a:r>
              <a:rPr sz="2000" spc="-10" dirty="0">
                <a:solidFill>
                  <a:schemeClr val="tx1"/>
                </a:solidFill>
                <a:latin typeface="Times New Roman"/>
                <a:cs typeface="Times New Roman"/>
              </a:rPr>
              <a:t>eficientes:</a:t>
            </a:r>
            <a:endParaRPr sz="2000" dirty="0">
              <a:solidFill>
                <a:schemeClr val="tx1"/>
              </a:solidFill>
              <a:latin typeface="Times New Roman"/>
              <a:cs typeface="Times New Roman"/>
            </a:endParaRPr>
          </a:p>
          <a:p>
            <a:pPr marL="393700" indent="-194945">
              <a:lnSpc>
                <a:spcPct val="100000"/>
              </a:lnSpc>
              <a:spcBef>
                <a:spcPts val="70"/>
              </a:spcBef>
              <a:buClr>
                <a:srgbClr val="ED0700"/>
              </a:buClr>
              <a:buChar char="•"/>
              <a:tabLst>
                <a:tab pos="393700" algn="l"/>
              </a:tabLst>
            </a:pPr>
            <a:r>
              <a:rPr sz="2000" spc="-10" dirty="0">
                <a:solidFill>
                  <a:schemeClr val="tx1"/>
                </a:solidFill>
                <a:latin typeface="Times New Roman"/>
                <a:cs typeface="Times New Roman"/>
              </a:rPr>
              <a:t>Regresión</a:t>
            </a:r>
            <a:endParaRPr sz="2000" dirty="0">
              <a:solidFill>
                <a:schemeClr val="tx1"/>
              </a:solidFill>
              <a:latin typeface="Times New Roman"/>
              <a:cs typeface="Times New Roman"/>
            </a:endParaRPr>
          </a:p>
          <a:p>
            <a:pPr marL="393700" indent="-194945">
              <a:lnSpc>
                <a:spcPct val="100000"/>
              </a:lnSpc>
              <a:spcBef>
                <a:spcPts val="50"/>
              </a:spcBef>
              <a:buClr>
                <a:srgbClr val="EB0E00"/>
              </a:buClr>
              <a:buChar char="•"/>
              <a:tabLst>
                <a:tab pos="393700" algn="l"/>
              </a:tabLst>
            </a:pPr>
            <a:r>
              <a:rPr sz="2000" dirty="0">
                <a:solidFill>
                  <a:schemeClr val="tx1"/>
                </a:solidFill>
                <a:latin typeface="Times New Roman"/>
                <a:cs typeface="Times New Roman"/>
              </a:rPr>
              <a:t>Regresión</a:t>
            </a:r>
            <a:r>
              <a:rPr sz="2000" spc="95" dirty="0">
                <a:solidFill>
                  <a:schemeClr val="tx1"/>
                </a:solidFill>
                <a:latin typeface="Times New Roman"/>
                <a:cs typeface="Times New Roman"/>
              </a:rPr>
              <a:t> </a:t>
            </a:r>
            <a:r>
              <a:rPr sz="2000" spc="-10" dirty="0">
                <a:solidFill>
                  <a:schemeClr val="tx1"/>
                </a:solidFill>
                <a:latin typeface="Times New Roman"/>
                <a:cs typeface="Times New Roman"/>
              </a:rPr>
              <a:t>logística</a:t>
            </a:r>
            <a:endParaRPr sz="2000" dirty="0">
              <a:solidFill>
                <a:schemeClr val="tx1"/>
              </a:solidFill>
              <a:latin typeface="Times New Roman"/>
              <a:cs typeface="Times New Roman"/>
            </a:endParaRPr>
          </a:p>
          <a:p>
            <a:pPr marL="393700" indent="-195580">
              <a:lnSpc>
                <a:spcPct val="100000"/>
              </a:lnSpc>
              <a:spcBef>
                <a:spcPts val="20"/>
              </a:spcBef>
              <a:buClr>
                <a:srgbClr val="ED0801"/>
              </a:buClr>
              <a:buChar char="•"/>
              <a:tabLst>
                <a:tab pos="393700" algn="l"/>
              </a:tabLst>
            </a:pPr>
            <a:r>
              <a:rPr sz="2050" spc="-10" dirty="0">
                <a:solidFill>
                  <a:schemeClr val="tx1"/>
                </a:solidFill>
                <a:latin typeface="Times New Roman"/>
                <a:cs typeface="Times New Roman"/>
              </a:rPr>
              <a:t>Redes</a:t>
            </a:r>
            <a:r>
              <a:rPr sz="2050" spc="-100" dirty="0">
                <a:solidFill>
                  <a:schemeClr val="tx1"/>
                </a:solidFill>
                <a:latin typeface="Times New Roman"/>
                <a:cs typeface="Times New Roman"/>
              </a:rPr>
              <a:t> </a:t>
            </a:r>
            <a:r>
              <a:rPr sz="2050" spc="-10" dirty="0">
                <a:solidFill>
                  <a:schemeClr val="tx1"/>
                </a:solidFill>
                <a:latin typeface="Times New Roman"/>
                <a:cs typeface="Times New Roman"/>
              </a:rPr>
              <a:t>neuronales</a:t>
            </a:r>
            <a:endParaRPr sz="2050" dirty="0">
              <a:solidFill>
                <a:schemeClr val="tx1"/>
              </a:solidFill>
              <a:latin typeface="Times New Roman"/>
              <a:cs typeface="Times New Roman"/>
            </a:endParaRPr>
          </a:p>
          <a:p>
            <a:pPr marL="393065" indent="-194310">
              <a:lnSpc>
                <a:spcPts val="2305"/>
              </a:lnSpc>
              <a:spcBef>
                <a:spcPts val="65"/>
              </a:spcBef>
              <a:buClr>
                <a:srgbClr val="EF0800"/>
              </a:buClr>
              <a:buChar char="•"/>
              <a:tabLst>
                <a:tab pos="393065" algn="l"/>
              </a:tabLst>
            </a:pPr>
            <a:r>
              <a:rPr sz="2000" dirty="0">
                <a:solidFill>
                  <a:schemeClr val="tx1"/>
                </a:solidFill>
                <a:latin typeface="Times New Roman"/>
                <a:cs typeface="Times New Roman"/>
              </a:rPr>
              <a:t>Árboles</a:t>
            </a:r>
            <a:r>
              <a:rPr sz="2000" spc="50" dirty="0">
                <a:solidFill>
                  <a:schemeClr val="tx1"/>
                </a:solidFill>
                <a:latin typeface="Times New Roman"/>
                <a:cs typeface="Times New Roman"/>
              </a:rPr>
              <a:t> </a:t>
            </a:r>
            <a:r>
              <a:rPr sz="2000" dirty="0">
                <a:solidFill>
                  <a:schemeClr val="tx1"/>
                </a:solidFill>
                <a:latin typeface="Times New Roman"/>
                <a:cs typeface="Times New Roman"/>
              </a:rPr>
              <a:t>de</a:t>
            </a:r>
            <a:r>
              <a:rPr sz="2000" spc="-25" dirty="0">
                <a:solidFill>
                  <a:schemeClr val="tx1"/>
                </a:solidFill>
                <a:latin typeface="Times New Roman"/>
                <a:cs typeface="Times New Roman"/>
              </a:rPr>
              <a:t> </a:t>
            </a:r>
            <a:r>
              <a:rPr sz="2000" dirty="0">
                <a:solidFill>
                  <a:schemeClr val="tx1"/>
                </a:solidFill>
                <a:latin typeface="Times New Roman"/>
                <a:cs typeface="Times New Roman"/>
              </a:rPr>
              <a:t>decisión,</a:t>
            </a:r>
            <a:r>
              <a:rPr sz="2000" spc="35" dirty="0">
                <a:solidFill>
                  <a:schemeClr val="tx1"/>
                </a:solidFill>
                <a:latin typeface="Times New Roman"/>
                <a:cs typeface="Times New Roman"/>
              </a:rPr>
              <a:t> </a:t>
            </a:r>
            <a:r>
              <a:rPr sz="2000" dirty="0">
                <a:solidFill>
                  <a:schemeClr val="tx1"/>
                </a:solidFill>
                <a:latin typeface="Times New Roman"/>
                <a:cs typeface="Times New Roman"/>
              </a:rPr>
              <a:t>Random</a:t>
            </a:r>
            <a:r>
              <a:rPr sz="2000" spc="15" dirty="0">
                <a:solidFill>
                  <a:schemeClr val="tx1"/>
                </a:solidFill>
                <a:latin typeface="Times New Roman"/>
                <a:cs typeface="Times New Roman"/>
              </a:rPr>
              <a:t> </a:t>
            </a:r>
            <a:r>
              <a:rPr sz="2000" spc="-10" dirty="0">
                <a:solidFill>
                  <a:schemeClr val="tx1"/>
                </a:solidFill>
                <a:latin typeface="Times New Roman"/>
                <a:cs typeface="Times New Roman"/>
              </a:rPr>
              <a:t>forest</a:t>
            </a:r>
            <a:endParaRPr sz="2000" dirty="0">
              <a:solidFill>
                <a:schemeClr val="tx1"/>
              </a:solidFill>
              <a:latin typeface="Times New Roman"/>
              <a:cs typeface="Times New Roman"/>
            </a:endParaRPr>
          </a:p>
          <a:p>
            <a:pPr marL="396875">
              <a:lnSpc>
                <a:spcPts val="2365"/>
              </a:lnSpc>
            </a:pPr>
            <a:r>
              <a:rPr sz="2050" dirty="0">
                <a:solidFill>
                  <a:schemeClr val="tx1"/>
                </a:solidFill>
                <a:latin typeface="Times New Roman"/>
                <a:cs typeface="Times New Roman"/>
              </a:rPr>
              <a:t>y</a:t>
            </a:r>
            <a:r>
              <a:rPr sz="2050" spc="-90" dirty="0">
                <a:solidFill>
                  <a:schemeClr val="tx1"/>
                </a:solidFill>
                <a:latin typeface="Times New Roman"/>
                <a:cs typeface="Times New Roman"/>
              </a:rPr>
              <a:t> </a:t>
            </a:r>
            <a:r>
              <a:rPr sz="2050" spc="-25" dirty="0">
                <a:solidFill>
                  <a:schemeClr val="tx1"/>
                </a:solidFill>
                <a:latin typeface="Times New Roman"/>
                <a:cs typeface="Times New Roman"/>
              </a:rPr>
              <a:t>gradient</a:t>
            </a:r>
            <a:r>
              <a:rPr sz="2050" spc="20" dirty="0">
                <a:solidFill>
                  <a:schemeClr val="tx1"/>
                </a:solidFill>
                <a:latin typeface="Times New Roman"/>
                <a:cs typeface="Times New Roman"/>
              </a:rPr>
              <a:t> </a:t>
            </a:r>
            <a:r>
              <a:rPr sz="2050" spc="-10" dirty="0">
                <a:solidFill>
                  <a:schemeClr val="tx1"/>
                </a:solidFill>
                <a:latin typeface="Times New Roman"/>
                <a:cs typeface="Times New Roman"/>
              </a:rPr>
              <a:t>boosting</a:t>
            </a:r>
            <a:endParaRPr sz="2050" dirty="0">
              <a:solidFill>
                <a:schemeClr val="tx1"/>
              </a:solidFill>
              <a:latin typeface="Times New Roman"/>
              <a:cs typeface="Times New Roman"/>
            </a:endParaRPr>
          </a:p>
          <a:p>
            <a:pPr marL="393700" indent="-195580">
              <a:lnSpc>
                <a:spcPct val="100000"/>
              </a:lnSpc>
              <a:spcBef>
                <a:spcPts val="35"/>
              </a:spcBef>
              <a:buClr>
                <a:srgbClr val="F90000"/>
              </a:buClr>
              <a:buChar char="•"/>
              <a:tabLst>
                <a:tab pos="393700" algn="l"/>
              </a:tabLst>
            </a:pPr>
            <a:r>
              <a:rPr sz="2050" spc="-25" dirty="0">
                <a:solidFill>
                  <a:schemeClr val="tx1"/>
                </a:solidFill>
                <a:latin typeface="Times New Roman"/>
                <a:cs typeface="Times New Roman"/>
              </a:rPr>
              <a:t>Support</a:t>
            </a:r>
            <a:r>
              <a:rPr sz="2050" spc="-30" dirty="0">
                <a:solidFill>
                  <a:schemeClr val="tx1"/>
                </a:solidFill>
                <a:latin typeface="Times New Roman"/>
                <a:cs typeface="Times New Roman"/>
              </a:rPr>
              <a:t> </a:t>
            </a:r>
            <a:r>
              <a:rPr sz="2050" spc="-10" dirty="0">
                <a:solidFill>
                  <a:schemeClr val="tx1"/>
                </a:solidFill>
                <a:latin typeface="Times New Roman"/>
                <a:cs typeface="Times New Roman"/>
              </a:rPr>
              <a:t>Vector</a:t>
            </a:r>
            <a:r>
              <a:rPr sz="2050" spc="-65" dirty="0">
                <a:solidFill>
                  <a:schemeClr val="tx1"/>
                </a:solidFill>
                <a:latin typeface="Times New Roman"/>
                <a:cs typeface="Times New Roman"/>
              </a:rPr>
              <a:t> </a:t>
            </a:r>
            <a:r>
              <a:rPr sz="2050" spc="-35" dirty="0">
                <a:solidFill>
                  <a:schemeClr val="tx1"/>
                </a:solidFill>
                <a:latin typeface="Times New Roman"/>
                <a:cs typeface="Times New Roman"/>
              </a:rPr>
              <a:t>Machines</a:t>
            </a:r>
            <a:r>
              <a:rPr sz="2050" spc="-65" dirty="0">
                <a:solidFill>
                  <a:schemeClr val="tx1"/>
                </a:solidFill>
                <a:latin typeface="Times New Roman"/>
                <a:cs typeface="Times New Roman"/>
              </a:rPr>
              <a:t> </a:t>
            </a:r>
            <a:r>
              <a:rPr sz="2050" spc="-10" dirty="0">
                <a:solidFill>
                  <a:schemeClr val="tx1"/>
                </a:solidFill>
                <a:latin typeface="Times New Roman"/>
                <a:cs typeface="Times New Roman"/>
              </a:rPr>
              <a:t>(SVM)</a:t>
            </a:r>
            <a:endParaRPr sz="2050" dirty="0">
              <a:solidFill>
                <a:schemeClr val="tx1"/>
              </a:solidFill>
              <a:latin typeface="Times New Roman"/>
              <a:cs typeface="Times New Roman"/>
            </a:endParaRPr>
          </a:p>
          <a:p>
            <a:pPr marL="12700">
              <a:lnSpc>
                <a:spcPct val="100000"/>
              </a:lnSpc>
              <a:spcBef>
                <a:spcPts val="2350"/>
              </a:spcBef>
            </a:pPr>
            <a:r>
              <a:rPr sz="1900" spc="85" dirty="0">
                <a:solidFill>
                  <a:schemeClr val="tx1"/>
                </a:solidFill>
                <a:latin typeface="Times New Roman"/>
                <a:cs typeface="Times New Roman"/>
              </a:rPr>
              <a:t>Ejemplos</a:t>
            </a:r>
            <a:r>
              <a:rPr sz="1900" spc="345" dirty="0">
                <a:solidFill>
                  <a:schemeClr val="tx1"/>
                </a:solidFill>
                <a:latin typeface="Times New Roman"/>
                <a:cs typeface="Times New Roman"/>
              </a:rPr>
              <a:t> </a:t>
            </a:r>
            <a:r>
              <a:rPr sz="1900" dirty="0">
                <a:solidFill>
                  <a:schemeClr val="tx1"/>
                </a:solidFill>
                <a:latin typeface="Times New Roman"/>
                <a:cs typeface="Times New Roman"/>
              </a:rPr>
              <a:t>básicos</a:t>
            </a:r>
            <a:r>
              <a:rPr sz="1900" spc="190" dirty="0">
                <a:solidFill>
                  <a:schemeClr val="tx1"/>
                </a:solidFill>
                <a:latin typeface="Times New Roman"/>
                <a:cs typeface="Times New Roman"/>
              </a:rPr>
              <a:t> </a:t>
            </a:r>
            <a:r>
              <a:rPr sz="1900" spc="50" dirty="0">
                <a:solidFill>
                  <a:schemeClr val="tx1"/>
                </a:solidFill>
                <a:latin typeface="Times New Roman"/>
                <a:cs typeface="Times New Roman"/>
              </a:rPr>
              <a:t>en</a:t>
            </a:r>
            <a:r>
              <a:rPr sz="1900" spc="155" dirty="0">
                <a:solidFill>
                  <a:schemeClr val="tx1"/>
                </a:solidFill>
                <a:latin typeface="Times New Roman"/>
                <a:cs typeface="Times New Roman"/>
              </a:rPr>
              <a:t> </a:t>
            </a:r>
            <a:r>
              <a:rPr sz="1900" dirty="0">
                <a:solidFill>
                  <a:schemeClr val="tx1"/>
                </a:solidFill>
                <a:latin typeface="Times New Roman"/>
                <a:cs typeface="Times New Roman"/>
              </a:rPr>
              <a:t>Business</a:t>
            </a:r>
            <a:r>
              <a:rPr sz="1900" spc="260" dirty="0">
                <a:solidFill>
                  <a:schemeClr val="tx1"/>
                </a:solidFill>
                <a:latin typeface="Times New Roman"/>
                <a:cs typeface="Times New Roman"/>
              </a:rPr>
              <a:t> </a:t>
            </a:r>
            <a:r>
              <a:rPr sz="1900" spc="-10" dirty="0">
                <a:solidFill>
                  <a:schemeClr val="tx1"/>
                </a:solidFill>
                <a:latin typeface="Times New Roman"/>
                <a:cs typeface="Times New Roman"/>
              </a:rPr>
              <a:t>Analytics</a:t>
            </a:r>
            <a:endParaRPr sz="1900" dirty="0">
              <a:solidFill>
                <a:schemeClr val="tx1"/>
              </a:solidFill>
              <a:latin typeface="Times New Roman"/>
              <a:cs typeface="Times New Roman"/>
            </a:endParaRPr>
          </a:p>
          <a:p>
            <a:pPr>
              <a:lnSpc>
                <a:spcPct val="100000"/>
              </a:lnSpc>
              <a:spcBef>
                <a:spcPts val="160"/>
              </a:spcBef>
            </a:pPr>
            <a:endParaRPr sz="1900" dirty="0">
              <a:solidFill>
                <a:schemeClr val="tx1"/>
              </a:solidFill>
              <a:latin typeface="Times New Roman"/>
              <a:cs typeface="Times New Roman"/>
            </a:endParaRPr>
          </a:p>
          <a:p>
            <a:pPr marL="393700" indent="-195580">
              <a:lnSpc>
                <a:spcPct val="100000"/>
              </a:lnSpc>
              <a:buClr>
                <a:srgbClr val="FD0103"/>
              </a:buClr>
              <a:buChar char="•"/>
              <a:tabLst>
                <a:tab pos="393700" algn="l"/>
              </a:tabLst>
            </a:pPr>
            <a:r>
              <a:rPr sz="2050" spc="-20" dirty="0">
                <a:solidFill>
                  <a:schemeClr val="tx1"/>
                </a:solidFill>
                <a:latin typeface="Times New Roman"/>
                <a:cs typeface="Times New Roman"/>
              </a:rPr>
              <a:t>Predicción</a:t>
            </a:r>
            <a:r>
              <a:rPr sz="2050" spc="-55" dirty="0">
                <a:solidFill>
                  <a:schemeClr val="tx1"/>
                </a:solidFill>
                <a:latin typeface="Times New Roman"/>
                <a:cs typeface="Times New Roman"/>
              </a:rPr>
              <a:t> </a:t>
            </a:r>
            <a:r>
              <a:rPr sz="2050" dirty="0">
                <a:solidFill>
                  <a:schemeClr val="tx1"/>
                </a:solidFill>
                <a:latin typeface="Times New Roman"/>
                <a:cs typeface="Times New Roman"/>
              </a:rPr>
              <a:t>de</a:t>
            </a:r>
            <a:r>
              <a:rPr sz="2050" spc="-100" dirty="0">
                <a:solidFill>
                  <a:schemeClr val="tx1"/>
                </a:solidFill>
                <a:latin typeface="Times New Roman"/>
                <a:cs typeface="Times New Roman"/>
              </a:rPr>
              <a:t> </a:t>
            </a:r>
            <a:r>
              <a:rPr sz="2050" spc="-20" dirty="0">
                <a:solidFill>
                  <a:schemeClr val="tx1"/>
                </a:solidFill>
                <a:latin typeface="Times New Roman"/>
                <a:cs typeface="Times New Roman"/>
              </a:rPr>
              <a:t>ventas</a:t>
            </a:r>
            <a:r>
              <a:rPr sz="2050" spc="-45" dirty="0">
                <a:solidFill>
                  <a:schemeClr val="tx1"/>
                </a:solidFill>
                <a:latin typeface="Times New Roman"/>
                <a:cs typeface="Times New Roman"/>
              </a:rPr>
              <a:t> </a:t>
            </a:r>
            <a:r>
              <a:rPr sz="2050" spc="-10" dirty="0">
                <a:solidFill>
                  <a:schemeClr val="tx1"/>
                </a:solidFill>
                <a:latin typeface="Times New Roman"/>
                <a:cs typeface="Times New Roman"/>
              </a:rPr>
              <a:t>(regresión)</a:t>
            </a:r>
            <a:endParaRPr sz="2050" dirty="0">
              <a:solidFill>
                <a:schemeClr val="tx1"/>
              </a:solidFill>
              <a:latin typeface="Times New Roman"/>
              <a:cs typeface="Times New Roman"/>
            </a:endParaRPr>
          </a:p>
          <a:p>
            <a:pPr marL="393700" indent="-194310">
              <a:lnSpc>
                <a:spcPct val="100000"/>
              </a:lnSpc>
              <a:spcBef>
                <a:spcPts val="114"/>
              </a:spcBef>
              <a:buClr>
                <a:srgbClr val="FD0005"/>
              </a:buClr>
              <a:buChar char="•"/>
              <a:tabLst>
                <a:tab pos="393700" algn="l"/>
              </a:tabLst>
            </a:pPr>
            <a:r>
              <a:rPr sz="1900" dirty="0">
                <a:solidFill>
                  <a:schemeClr val="tx1"/>
                </a:solidFill>
                <a:latin typeface="Times New Roman"/>
                <a:cs typeface="Times New Roman"/>
              </a:rPr>
              <a:t>Predicción</a:t>
            </a:r>
            <a:r>
              <a:rPr sz="1900" spc="430" dirty="0">
                <a:solidFill>
                  <a:schemeClr val="tx1"/>
                </a:solidFill>
                <a:latin typeface="Times New Roman"/>
                <a:cs typeface="Times New Roman"/>
              </a:rPr>
              <a:t> </a:t>
            </a:r>
            <a:r>
              <a:rPr sz="1900" dirty="0">
                <a:solidFill>
                  <a:schemeClr val="tx1"/>
                </a:solidFill>
                <a:latin typeface="Times New Roman"/>
                <a:cs typeface="Times New Roman"/>
              </a:rPr>
              <a:t>de</a:t>
            </a:r>
            <a:r>
              <a:rPr sz="1900" spc="245" dirty="0">
                <a:solidFill>
                  <a:schemeClr val="tx1"/>
                </a:solidFill>
                <a:latin typeface="Times New Roman"/>
                <a:cs typeface="Times New Roman"/>
              </a:rPr>
              <a:t> </a:t>
            </a:r>
            <a:r>
              <a:rPr sz="1900" dirty="0">
                <a:solidFill>
                  <a:schemeClr val="tx1"/>
                </a:solidFill>
                <a:latin typeface="Times New Roman"/>
                <a:cs typeface="Times New Roman"/>
              </a:rPr>
              <a:t>fuga</a:t>
            </a:r>
            <a:r>
              <a:rPr sz="1900" spc="245" dirty="0">
                <a:solidFill>
                  <a:schemeClr val="tx1"/>
                </a:solidFill>
                <a:latin typeface="Times New Roman"/>
                <a:cs typeface="Times New Roman"/>
              </a:rPr>
              <a:t> </a:t>
            </a:r>
            <a:r>
              <a:rPr sz="1900" dirty="0">
                <a:solidFill>
                  <a:schemeClr val="tx1"/>
                </a:solidFill>
                <a:latin typeface="Times New Roman"/>
                <a:cs typeface="Times New Roman"/>
              </a:rPr>
              <a:t>de</a:t>
            </a:r>
            <a:r>
              <a:rPr sz="1900" spc="290" dirty="0">
                <a:solidFill>
                  <a:schemeClr val="tx1"/>
                </a:solidFill>
                <a:latin typeface="Times New Roman"/>
                <a:cs typeface="Times New Roman"/>
              </a:rPr>
              <a:t> </a:t>
            </a:r>
            <a:r>
              <a:rPr sz="1900" dirty="0">
                <a:solidFill>
                  <a:schemeClr val="tx1"/>
                </a:solidFill>
                <a:latin typeface="Times New Roman"/>
                <a:cs typeface="Times New Roman"/>
              </a:rPr>
              <a:t>clientes-</a:t>
            </a:r>
            <a:r>
              <a:rPr sz="1900" spc="50" dirty="0">
                <a:solidFill>
                  <a:schemeClr val="tx1"/>
                </a:solidFill>
                <a:latin typeface="Times New Roman"/>
                <a:cs typeface="Times New Roman"/>
              </a:rPr>
              <a:t>churn</a:t>
            </a:r>
            <a:r>
              <a:rPr sz="1900" spc="185" dirty="0">
                <a:solidFill>
                  <a:schemeClr val="tx1"/>
                </a:solidFill>
                <a:latin typeface="Times New Roman"/>
                <a:cs typeface="Times New Roman"/>
              </a:rPr>
              <a:t> </a:t>
            </a:r>
            <a:r>
              <a:rPr sz="1900" spc="-10" dirty="0">
                <a:solidFill>
                  <a:schemeClr val="tx1"/>
                </a:solidFill>
                <a:latin typeface="Times New Roman"/>
                <a:cs typeface="Times New Roman"/>
              </a:rPr>
              <a:t>(clasificación)</a:t>
            </a:r>
            <a:endParaRPr sz="1900" dirty="0">
              <a:solidFill>
                <a:schemeClr val="tx1"/>
              </a:solidFill>
              <a:latin typeface="Times New Roman"/>
              <a:cs typeface="Times New Roman"/>
            </a:endParaRPr>
          </a:p>
          <a:p>
            <a:pPr marL="394335" indent="-194945">
              <a:lnSpc>
                <a:spcPct val="100000"/>
              </a:lnSpc>
              <a:spcBef>
                <a:spcPts val="190"/>
              </a:spcBef>
              <a:buClr>
                <a:srgbClr val="EF0000"/>
              </a:buClr>
              <a:buChar char="•"/>
              <a:tabLst>
                <a:tab pos="394335" algn="l"/>
              </a:tabLst>
            </a:pPr>
            <a:r>
              <a:rPr sz="1900" dirty="0">
                <a:solidFill>
                  <a:schemeClr val="tx1"/>
                </a:solidFill>
                <a:latin typeface="Times New Roman"/>
                <a:cs typeface="Times New Roman"/>
              </a:rPr>
              <a:t>Predicción</a:t>
            </a:r>
            <a:r>
              <a:rPr sz="1900" spc="375" dirty="0">
                <a:solidFill>
                  <a:schemeClr val="tx1"/>
                </a:solidFill>
                <a:latin typeface="Times New Roman"/>
                <a:cs typeface="Times New Roman"/>
              </a:rPr>
              <a:t> </a:t>
            </a:r>
            <a:r>
              <a:rPr sz="1900" dirty="0">
                <a:solidFill>
                  <a:schemeClr val="tx1"/>
                </a:solidFill>
                <a:latin typeface="Times New Roman"/>
                <a:cs typeface="Times New Roman"/>
              </a:rPr>
              <a:t>de</a:t>
            </a:r>
            <a:r>
              <a:rPr sz="1900" spc="215" dirty="0">
                <a:solidFill>
                  <a:schemeClr val="tx1"/>
                </a:solidFill>
                <a:latin typeface="Times New Roman"/>
                <a:cs typeface="Times New Roman"/>
              </a:rPr>
              <a:t> </a:t>
            </a:r>
            <a:r>
              <a:rPr sz="1900" dirty="0">
                <a:solidFill>
                  <a:schemeClr val="tx1"/>
                </a:solidFill>
                <a:latin typeface="Times New Roman"/>
                <a:cs typeface="Times New Roman"/>
              </a:rPr>
              <a:t>fraude</a:t>
            </a:r>
            <a:r>
              <a:rPr sz="1900" spc="340" dirty="0">
                <a:solidFill>
                  <a:schemeClr val="tx1"/>
                </a:solidFill>
                <a:latin typeface="Times New Roman"/>
                <a:cs typeface="Times New Roman"/>
              </a:rPr>
              <a:t> </a:t>
            </a:r>
            <a:r>
              <a:rPr sz="1900" spc="-10" dirty="0">
                <a:solidFill>
                  <a:schemeClr val="tx1"/>
                </a:solidFill>
                <a:latin typeface="Times New Roman"/>
                <a:cs typeface="Times New Roman"/>
              </a:rPr>
              <a:t>(clasificación)</a:t>
            </a:r>
            <a:endParaRPr sz="1900" dirty="0">
              <a:solidFill>
                <a:schemeClr val="tx1"/>
              </a:solidFill>
              <a:latin typeface="Times New Roman"/>
              <a:cs typeface="Times New Roman"/>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9736700" y="1198105"/>
            <a:ext cx="176809" cy="5094234"/>
          </a:xfrm>
          <a:prstGeom prst="rect">
            <a:avLst/>
          </a:prstGeom>
        </p:spPr>
      </p:pic>
      <p:pic>
        <p:nvPicPr>
          <p:cNvPr id="3" name="object 3"/>
          <p:cNvPicPr/>
          <p:nvPr/>
        </p:nvPicPr>
        <p:blipFill>
          <a:blip r:embed="rId3" cstate="print"/>
          <a:stretch>
            <a:fillRect/>
          </a:stretch>
        </p:blipFill>
        <p:spPr>
          <a:xfrm>
            <a:off x="9425759" y="5975284"/>
            <a:ext cx="112792" cy="112798"/>
          </a:xfrm>
          <a:prstGeom prst="rect">
            <a:avLst/>
          </a:prstGeom>
        </p:spPr>
      </p:pic>
      <p:pic>
        <p:nvPicPr>
          <p:cNvPr id="4" name="Imagen 3"/>
          <p:cNvPicPr>
            <a:picLocks noChangeAspect="1"/>
          </p:cNvPicPr>
          <p:nvPr/>
        </p:nvPicPr>
        <p:blipFill rotWithShape="1">
          <a:blip r:embed="rId4"/>
          <a:srcRect l="50625" t="35556" r="8125" b="36666"/>
          <a:stretch/>
        </p:blipFill>
        <p:spPr>
          <a:xfrm>
            <a:off x="914400" y="2186585"/>
            <a:ext cx="8229600" cy="3117273"/>
          </a:xfrm>
          <a:prstGeom prst="rect">
            <a:avLst/>
          </a:prstGeom>
        </p:spPr>
      </p:pic>
    </p:spTree>
    <p:extLst>
      <p:ext uri="{BB962C8B-B14F-4D97-AF65-F5344CB8AC3E}">
        <p14:creationId xmlns:p14="http://schemas.microsoft.com/office/powerpoint/2010/main" val="262183901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9736700" y="1198105"/>
            <a:ext cx="176809" cy="5094234"/>
          </a:xfrm>
          <a:prstGeom prst="rect">
            <a:avLst/>
          </a:prstGeom>
        </p:spPr>
      </p:pic>
      <p:pic>
        <p:nvPicPr>
          <p:cNvPr id="3" name="object 3"/>
          <p:cNvPicPr/>
          <p:nvPr/>
        </p:nvPicPr>
        <p:blipFill>
          <a:blip r:embed="rId3" cstate="print"/>
          <a:stretch>
            <a:fillRect/>
          </a:stretch>
        </p:blipFill>
        <p:spPr>
          <a:xfrm>
            <a:off x="9425759" y="5975284"/>
            <a:ext cx="112792" cy="112798"/>
          </a:xfrm>
          <a:prstGeom prst="rect">
            <a:avLst/>
          </a:prstGeom>
        </p:spPr>
      </p:pic>
      <p:sp>
        <p:nvSpPr>
          <p:cNvPr id="6" name="CuadroTexto 5"/>
          <p:cNvSpPr txBox="1"/>
          <p:nvPr/>
        </p:nvSpPr>
        <p:spPr>
          <a:xfrm>
            <a:off x="1066800" y="825144"/>
            <a:ext cx="3916457" cy="369332"/>
          </a:xfrm>
          <a:prstGeom prst="rect">
            <a:avLst/>
          </a:prstGeom>
          <a:noFill/>
        </p:spPr>
        <p:txBody>
          <a:bodyPr wrap="none" rtlCol="0">
            <a:spAutoFit/>
          </a:bodyPr>
          <a:lstStyle/>
          <a:p>
            <a:r>
              <a:rPr lang="es-ES" dirty="0"/>
              <a:t>Las matemáticas que lo sustentan…</a:t>
            </a:r>
          </a:p>
        </p:txBody>
      </p:sp>
      <p:pic>
        <p:nvPicPr>
          <p:cNvPr id="7" name="Imagen 6"/>
          <p:cNvPicPr>
            <a:picLocks noChangeAspect="1"/>
          </p:cNvPicPr>
          <p:nvPr/>
        </p:nvPicPr>
        <p:blipFill rotWithShape="1">
          <a:blip r:embed="rId4"/>
          <a:srcRect l="50625" t="33334" r="9375" b="17777"/>
          <a:stretch/>
        </p:blipFill>
        <p:spPr>
          <a:xfrm>
            <a:off x="1219200" y="1651000"/>
            <a:ext cx="7315200" cy="5029200"/>
          </a:xfrm>
          <a:prstGeom prst="rect">
            <a:avLst/>
          </a:prstGeom>
        </p:spPr>
      </p:pic>
    </p:spTree>
    <p:extLst>
      <p:ext uri="{BB962C8B-B14F-4D97-AF65-F5344CB8AC3E}">
        <p14:creationId xmlns:p14="http://schemas.microsoft.com/office/powerpoint/2010/main" val="72408829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Shape 47"/>
          <p:cNvPicPr preferRelativeResize="0">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0463" y="0"/>
            <a:ext cx="11316727" cy="756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hape 49">
            <a:extLst>
              <a:ext uri="{FF2B5EF4-FFF2-40B4-BE49-F238E27FC236}">
                <a16:creationId xmlns:a16="http://schemas.microsoft.com/office/drawing/2014/main" id="{24A6ABCE-206C-4C33-940C-027B2CD6E148}"/>
              </a:ext>
            </a:extLst>
          </p:cNvPr>
          <p:cNvSpPr txBox="1">
            <a:spLocks/>
          </p:cNvSpPr>
          <p:nvPr/>
        </p:nvSpPr>
        <p:spPr bwMode="auto">
          <a:xfrm>
            <a:off x="2560972" y="3298255"/>
            <a:ext cx="5460393" cy="652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0254" tIns="80254" rIns="80254" bIns="80254"/>
          <a:lstStyle>
            <a:defPPr marR="0" algn="l" rtl="0">
              <a:lnSpc>
                <a:spcPct val="100000"/>
              </a:lnSpc>
              <a:spcBef>
                <a:spcPts val="0"/>
              </a:spcBef>
              <a:spcAft>
                <a:spcPts val="0"/>
              </a:spcAft>
            </a:defPPr>
            <a:lvl1pPr marL="0" algn="ctr" rtl="0" eaLnBrk="0" fontAlgn="base" hangingPunct="0">
              <a:spcBef>
                <a:spcPts val="0"/>
              </a:spcBef>
              <a:spcAft>
                <a:spcPct val="0"/>
              </a:spcAft>
              <a:buClr>
                <a:schemeClr val="dk2"/>
              </a:buClr>
              <a:buNone/>
              <a:defRPr sz="1400">
                <a:solidFill>
                  <a:schemeClr val="dk2"/>
                </a:solidFill>
                <a:latin typeface="Arial"/>
                <a:ea typeface="Arial"/>
                <a:cs typeface="Arial"/>
                <a:sym typeface="Arial" panose="020B0604020202020204" pitchFamily="34" charset="0"/>
                <a:rtl val="0"/>
              </a:defRPr>
            </a:lvl1pPr>
            <a:lvl2pPr marL="0" indent="190500" algn="ctr" rtl="0" eaLnBrk="0" fontAlgn="base" hangingPunct="0">
              <a:spcBef>
                <a:spcPts val="0"/>
              </a:spcBef>
              <a:spcAft>
                <a:spcPct val="0"/>
              </a:spcAft>
              <a:buClr>
                <a:schemeClr val="dk2"/>
              </a:buClr>
              <a:buSzPct val="100000"/>
              <a:buNone/>
              <a:defRPr sz="3000">
                <a:solidFill>
                  <a:schemeClr val="dk2"/>
                </a:solidFill>
                <a:latin typeface="Arial"/>
                <a:ea typeface="Arial"/>
                <a:cs typeface="Arial"/>
                <a:sym typeface="Arial" panose="020B0604020202020204" pitchFamily="34" charset="0"/>
                <a:rtl val="0"/>
              </a:defRPr>
            </a:lvl2pPr>
            <a:lvl3pPr marL="0" indent="190500" algn="ctr" rtl="0" eaLnBrk="0" fontAlgn="base" hangingPunct="0">
              <a:spcBef>
                <a:spcPts val="0"/>
              </a:spcBef>
              <a:spcAft>
                <a:spcPct val="0"/>
              </a:spcAft>
              <a:buClr>
                <a:schemeClr val="dk2"/>
              </a:buClr>
              <a:buSzPct val="100000"/>
              <a:buNone/>
              <a:defRPr sz="3000">
                <a:solidFill>
                  <a:schemeClr val="dk2"/>
                </a:solidFill>
                <a:latin typeface="Arial"/>
                <a:ea typeface="Arial"/>
                <a:cs typeface="Arial"/>
                <a:sym typeface="Arial" panose="020B0604020202020204" pitchFamily="34" charset="0"/>
                <a:rtl val="0"/>
              </a:defRPr>
            </a:lvl3pPr>
            <a:lvl4pPr marL="0" indent="190500" algn="ctr" rtl="0" eaLnBrk="0" fontAlgn="base" hangingPunct="0">
              <a:spcBef>
                <a:spcPts val="0"/>
              </a:spcBef>
              <a:spcAft>
                <a:spcPct val="0"/>
              </a:spcAft>
              <a:buClr>
                <a:schemeClr val="dk2"/>
              </a:buClr>
              <a:buSzPct val="100000"/>
              <a:buNone/>
              <a:defRPr sz="3000">
                <a:solidFill>
                  <a:schemeClr val="dk2"/>
                </a:solidFill>
                <a:latin typeface="Arial"/>
                <a:ea typeface="Arial"/>
                <a:cs typeface="Arial"/>
                <a:sym typeface="Arial" panose="020B0604020202020204" pitchFamily="34" charset="0"/>
                <a:rtl val="0"/>
              </a:defRPr>
            </a:lvl4pPr>
            <a:lvl5pPr marL="0" indent="190500" algn="ctr" rtl="0" eaLnBrk="0" fontAlgn="base" hangingPunct="0">
              <a:spcBef>
                <a:spcPts val="0"/>
              </a:spcBef>
              <a:spcAft>
                <a:spcPct val="0"/>
              </a:spcAft>
              <a:buClr>
                <a:schemeClr val="dk2"/>
              </a:buClr>
              <a:buSzPct val="100000"/>
              <a:buNone/>
              <a:defRPr sz="3000">
                <a:solidFill>
                  <a:schemeClr val="dk2"/>
                </a:solidFill>
                <a:latin typeface="Arial"/>
                <a:ea typeface="Arial"/>
                <a:cs typeface="Arial"/>
                <a:sym typeface="Arial" panose="020B0604020202020204" pitchFamily="34" charset="0"/>
                <a:rtl val="0"/>
              </a:defRPr>
            </a:lvl5pPr>
            <a:lvl6pPr marL="0" marR="0" indent="19050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6pPr>
            <a:lvl7pPr marL="0" marR="0" indent="19050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7pPr>
            <a:lvl8pPr marL="0" marR="0" indent="19050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8pPr>
            <a:lvl9pPr marL="0" marR="0" indent="19050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9pPr>
          </a:lstStyle>
          <a:p>
            <a:pPr marL="300999" indent="-133777" eaLnBrk="1" hangingPunct="1">
              <a:spcBef>
                <a:spcPct val="0"/>
              </a:spcBef>
              <a:buClr>
                <a:srgbClr val="000000"/>
              </a:buClr>
              <a:defRPr/>
            </a:pPr>
            <a:r>
              <a:rPr lang="es-ES" altLang="es-ES" sz="3511" dirty="0">
                <a:solidFill>
                  <a:srgbClr val="0972CB"/>
                </a:solidFill>
                <a:latin typeface="Oxygen"/>
                <a:ea typeface="Oxygen"/>
                <a:cs typeface="Oxygen"/>
                <a:sym typeface="Oxygen"/>
              </a:rPr>
              <a:t>Machine </a:t>
            </a:r>
            <a:r>
              <a:rPr lang="es-ES" altLang="es-ES" sz="3511" dirty="0" err="1">
                <a:solidFill>
                  <a:srgbClr val="0972CB"/>
                </a:solidFill>
                <a:latin typeface="Oxygen"/>
                <a:ea typeface="Oxygen"/>
                <a:cs typeface="Oxygen"/>
                <a:sym typeface="Oxygen"/>
              </a:rPr>
              <a:t>Learning</a:t>
            </a:r>
            <a:endParaRPr lang="es-ES" altLang="es-ES" sz="3511" dirty="0">
              <a:solidFill>
                <a:srgbClr val="0972CB"/>
              </a:solidFill>
              <a:latin typeface="Oxygen"/>
              <a:ea typeface="Oxygen"/>
              <a:cs typeface="Oxygen"/>
              <a:sym typeface="Oxygen"/>
            </a:endParaRPr>
          </a:p>
          <a:p>
            <a:pPr marL="300999" indent="-133777" eaLnBrk="1" hangingPunct="1">
              <a:spcBef>
                <a:spcPct val="0"/>
              </a:spcBef>
              <a:buClr>
                <a:srgbClr val="000000"/>
              </a:buClr>
              <a:defRPr/>
            </a:pPr>
            <a:r>
              <a:rPr lang="es-ES" altLang="es-ES" sz="3511" dirty="0">
                <a:solidFill>
                  <a:srgbClr val="0972CB"/>
                </a:solidFill>
                <a:latin typeface="Oxygen"/>
                <a:ea typeface="Oxygen"/>
                <a:cs typeface="Oxygen"/>
                <a:sym typeface="Oxygen"/>
              </a:rPr>
              <a:t>SVM</a:t>
            </a:r>
          </a:p>
        </p:txBody>
      </p:sp>
      <p:sp>
        <p:nvSpPr>
          <p:cNvPr id="6" name="Shape 49">
            <a:extLst>
              <a:ext uri="{FF2B5EF4-FFF2-40B4-BE49-F238E27FC236}">
                <a16:creationId xmlns:a16="http://schemas.microsoft.com/office/drawing/2014/main" id="{3B39229B-4789-4E5F-A863-803DF35813F8}"/>
              </a:ext>
            </a:extLst>
          </p:cNvPr>
          <p:cNvSpPr txBox="1">
            <a:spLocks/>
          </p:cNvSpPr>
          <p:nvPr/>
        </p:nvSpPr>
        <p:spPr bwMode="auto">
          <a:xfrm>
            <a:off x="3774493" y="5130635"/>
            <a:ext cx="3330660" cy="652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0254" tIns="80254" rIns="80254" bIns="80254"/>
          <a:lstStyle>
            <a:defPPr marR="0" algn="l" rtl="0">
              <a:lnSpc>
                <a:spcPct val="100000"/>
              </a:lnSpc>
              <a:spcBef>
                <a:spcPts val="0"/>
              </a:spcBef>
              <a:spcAft>
                <a:spcPts val="0"/>
              </a:spcAft>
            </a:defPPr>
            <a:lvl1pPr marL="0" algn="ctr" rtl="0" eaLnBrk="0" fontAlgn="base" hangingPunct="0">
              <a:spcBef>
                <a:spcPts val="0"/>
              </a:spcBef>
              <a:spcAft>
                <a:spcPct val="0"/>
              </a:spcAft>
              <a:buClr>
                <a:schemeClr val="dk2"/>
              </a:buClr>
              <a:buNone/>
              <a:defRPr sz="1400">
                <a:solidFill>
                  <a:schemeClr val="dk2"/>
                </a:solidFill>
                <a:latin typeface="Arial"/>
                <a:ea typeface="Arial"/>
                <a:cs typeface="Arial"/>
                <a:sym typeface="Arial" panose="020B0604020202020204" pitchFamily="34" charset="0"/>
                <a:rtl val="0"/>
              </a:defRPr>
            </a:lvl1pPr>
            <a:lvl2pPr marL="0" indent="190500" algn="ctr" rtl="0" eaLnBrk="0" fontAlgn="base" hangingPunct="0">
              <a:spcBef>
                <a:spcPts val="0"/>
              </a:spcBef>
              <a:spcAft>
                <a:spcPct val="0"/>
              </a:spcAft>
              <a:buClr>
                <a:schemeClr val="dk2"/>
              </a:buClr>
              <a:buSzPct val="100000"/>
              <a:buNone/>
              <a:defRPr sz="3000">
                <a:solidFill>
                  <a:schemeClr val="dk2"/>
                </a:solidFill>
                <a:latin typeface="Arial"/>
                <a:ea typeface="Arial"/>
                <a:cs typeface="Arial"/>
                <a:sym typeface="Arial" panose="020B0604020202020204" pitchFamily="34" charset="0"/>
                <a:rtl val="0"/>
              </a:defRPr>
            </a:lvl2pPr>
            <a:lvl3pPr marL="0" indent="190500" algn="ctr" rtl="0" eaLnBrk="0" fontAlgn="base" hangingPunct="0">
              <a:spcBef>
                <a:spcPts val="0"/>
              </a:spcBef>
              <a:spcAft>
                <a:spcPct val="0"/>
              </a:spcAft>
              <a:buClr>
                <a:schemeClr val="dk2"/>
              </a:buClr>
              <a:buSzPct val="100000"/>
              <a:buNone/>
              <a:defRPr sz="3000">
                <a:solidFill>
                  <a:schemeClr val="dk2"/>
                </a:solidFill>
                <a:latin typeface="Arial"/>
                <a:ea typeface="Arial"/>
                <a:cs typeface="Arial"/>
                <a:sym typeface="Arial" panose="020B0604020202020204" pitchFamily="34" charset="0"/>
                <a:rtl val="0"/>
              </a:defRPr>
            </a:lvl3pPr>
            <a:lvl4pPr marL="0" indent="190500" algn="ctr" rtl="0" eaLnBrk="0" fontAlgn="base" hangingPunct="0">
              <a:spcBef>
                <a:spcPts val="0"/>
              </a:spcBef>
              <a:spcAft>
                <a:spcPct val="0"/>
              </a:spcAft>
              <a:buClr>
                <a:schemeClr val="dk2"/>
              </a:buClr>
              <a:buSzPct val="100000"/>
              <a:buNone/>
              <a:defRPr sz="3000">
                <a:solidFill>
                  <a:schemeClr val="dk2"/>
                </a:solidFill>
                <a:latin typeface="Arial"/>
                <a:ea typeface="Arial"/>
                <a:cs typeface="Arial"/>
                <a:sym typeface="Arial" panose="020B0604020202020204" pitchFamily="34" charset="0"/>
                <a:rtl val="0"/>
              </a:defRPr>
            </a:lvl4pPr>
            <a:lvl5pPr marL="0" indent="190500" algn="ctr" rtl="0" eaLnBrk="0" fontAlgn="base" hangingPunct="0">
              <a:spcBef>
                <a:spcPts val="0"/>
              </a:spcBef>
              <a:spcAft>
                <a:spcPct val="0"/>
              </a:spcAft>
              <a:buClr>
                <a:schemeClr val="dk2"/>
              </a:buClr>
              <a:buSzPct val="100000"/>
              <a:buNone/>
              <a:defRPr sz="3000">
                <a:solidFill>
                  <a:schemeClr val="dk2"/>
                </a:solidFill>
                <a:latin typeface="Arial"/>
                <a:ea typeface="Arial"/>
                <a:cs typeface="Arial"/>
                <a:sym typeface="Arial" panose="020B0604020202020204" pitchFamily="34" charset="0"/>
                <a:rtl val="0"/>
              </a:defRPr>
            </a:lvl5pPr>
            <a:lvl6pPr marL="0" marR="0" indent="19050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6pPr>
            <a:lvl7pPr marL="0" marR="0" indent="19050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7pPr>
            <a:lvl8pPr marL="0" marR="0" indent="19050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8pPr>
            <a:lvl9pPr marL="0" marR="0" indent="19050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9pPr>
          </a:lstStyle>
          <a:p>
            <a:pPr marL="300999" indent="-133777" eaLnBrk="1" hangingPunct="1">
              <a:spcBef>
                <a:spcPct val="0"/>
              </a:spcBef>
              <a:buClr>
                <a:srgbClr val="000000"/>
              </a:buClr>
              <a:defRPr/>
            </a:pPr>
            <a:r>
              <a:rPr lang="es-ES" altLang="es-ES" sz="1404" dirty="0">
                <a:solidFill>
                  <a:srgbClr val="0972CB"/>
                </a:solidFill>
                <a:latin typeface="Oxygen"/>
                <a:ea typeface="Oxygen"/>
                <a:cs typeface="Oxygen"/>
                <a:sym typeface="Oxygen"/>
              </a:rPr>
              <a:t>Daniel Gómez González</a:t>
            </a:r>
          </a:p>
          <a:p>
            <a:pPr marL="300999" indent="-133777" eaLnBrk="1" hangingPunct="1">
              <a:spcBef>
                <a:spcPct val="0"/>
              </a:spcBef>
              <a:buClr>
                <a:srgbClr val="000000"/>
              </a:buClr>
              <a:defRPr/>
            </a:pPr>
            <a:r>
              <a:rPr lang="es-ES" altLang="es-ES" sz="1404" dirty="0">
                <a:solidFill>
                  <a:srgbClr val="0972CB"/>
                </a:solidFill>
                <a:latin typeface="Oxygen"/>
                <a:ea typeface="Oxygen"/>
                <a:cs typeface="Oxygen"/>
                <a:sym typeface="Oxygen"/>
              </a:rPr>
              <a:t>Inmaculada Gutiérrez García-Pardo</a:t>
            </a:r>
          </a:p>
        </p:txBody>
      </p:sp>
      <p:pic>
        <p:nvPicPr>
          <p:cNvPr id="7" name="Imagen 1" descr="logo_ucm.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330786" y="1247852"/>
            <a:ext cx="2887412" cy="1070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34795" y="1134976"/>
            <a:ext cx="1295991" cy="12959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7820933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219200" y="1041400"/>
            <a:ext cx="7242391" cy="567282"/>
          </a:xfrm>
          <a:prstGeom prst="rect">
            <a:avLst/>
          </a:prstGeom>
        </p:spPr>
        <p:txBody>
          <a:bodyPr vert="horz" wrap="square" lIns="0" tIns="12711" rIns="0" bIns="0" rtlCol="0">
            <a:spAutoFit/>
          </a:bodyPr>
          <a:lstStyle/>
          <a:p>
            <a:pPr marL="12710">
              <a:spcBef>
                <a:spcPts val="100"/>
              </a:spcBef>
            </a:pPr>
            <a:r>
              <a:rPr lang="es-ES" sz="3603" b="1" spc="-5" dirty="0">
                <a:solidFill>
                  <a:srgbClr val="538DD3"/>
                </a:solidFill>
              </a:rPr>
              <a:t>3. El </a:t>
            </a:r>
            <a:r>
              <a:rPr lang="es-ES" sz="3603" b="1" spc="-5" dirty="0" err="1">
                <a:solidFill>
                  <a:srgbClr val="538DD3"/>
                </a:solidFill>
              </a:rPr>
              <a:t>kernel</a:t>
            </a:r>
            <a:endParaRPr sz="3603" dirty="0"/>
          </a:p>
        </p:txBody>
      </p:sp>
      <p:sp>
        <p:nvSpPr>
          <p:cNvPr id="3" name="Rectángulo 2"/>
          <p:cNvSpPr/>
          <p:nvPr/>
        </p:nvSpPr>
        <p:spPr>
          <a:xfrm>
            <a:off x="762000" y="2032000"/>
            <a:ext cx="8637803" cy="464871"/>
          </a:xfrm>
          <a:prstGeom prst="rect">
            <a:avLst/>
          </a:prstGeom>
        </p:spPr>
        <p:txBody>
          <a:bodyPr wrap="square">
            <a:spAutoFit/>
          </a:bodyPr>
          <a:lstStyle/>
          <a:p>
            <a:pPr>
              <a:lnSpc>
                <a:spcPct val="150000"/>
              </a:lnSpc>
            </a:pPr>
            <a:r>
              <a:rPr lang="es-ES" dirty="0">
                <a:solidFill>
                  <a:srgbClr val="374151"/>
                </a:solidFill>
                <a:latin typeface="+mj-lt"/>
              </a:rPr>
              <a:t>En esta sección se sección se explican los distintos tipos de técnica, su uso e implicaciones</a:t>
            </a:r>
          </a:p>
        </p:txBody>
      </p:sp>
    </p:spTree>
    <p:extLst>
      <p:ext uri="{BB962C8B-B14F-4D97-AF65-F5344CB8AC3E}">
        <p14:creationId xmlns:p14="http://schemas.microsoft.com/office/powerpoint/2010/main" val="280638948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9754989" y="1198105"/>
            <a:ext cx="176809" cy="5127769"/>
          </a:xfrm>
          <a:prstGeom prst="rect">
            <a:avLst/>
          </a:prstGeom>
        </p:spPr>
      </p:pic>
      <p:sp>
        <p:nvSpPr>
          <p:cNvPr id="16" name="object 16"/>
          <p:cNvSpPr txBox="1">
            <a:spLocks noGrp="1"/>
          </p:cNvSpPr>
          <p:nvPr>
            <p:ph type="title"/>
          </p:nvPr>
        </p:nvSpPr>
        <p:spPr>
          <a:xfrm>
            <a:off x="1524000" y="1117600"/>
            <a:ext cx="6877684" cy="1214755"/>
          </a:xfrm>
          <a:prstGeom prst="rect">
            <a:avLst/>
          </a:prstGeom>
        </p:spPr>
        <p:txBody>
          <a:bodyPr vert="horz" wrap="square" lIns="0" tIns="9525" rIns="0" bIns="0" rtlCol="0">
            <a:spAutoFit/>
          </a:bodyPr>
          <a:lstStyle/>
          <a:p>
            <a:pPr marL="15240" marR="5080">
              <a:lnSpc>
                <a:spcPct val="100800"/>
              </a:lnSpc>
              <a:spcBef>
                <a:spcPts val="75"/>
              </a:spcBef>
            </a:pPr>
            <a:r>
              <a:rPr sz="2500" dirty="0">
                <a:solidFill>
                  <a:srgbClr val="000000"/>
                </a:solidFill>
                <a:latin typeface="Calibri"/>
                <a:cs typeface="Calibri"/>
              </a:rPr>
              <a:t>No</a:t>
            </a:r>
            <a:r>
              <a:rPr sz="2500" spc="-65" dirty="0">
                <a:solidFill>
                  <a:srgbClr val="000000"/>
                </a:solidFill>
                <a:latin typeface="Calibri"/>
                <a:cs typeface="Calibri"/>
              </a:rPr>
              <a:t> </a:t>
            </a:r>
            <a:r>
              <a:rPr sz="2500" dirty="0">
                <a:solidFill>
                  <a:srgbClr val="000000"/>
                </a:solidFill>
                <a:latin typeface="Calibri"/>
                <a:cs typeface="Calibri"/>
              </a:rPr>
              <a:t>siempre</a:t>
            </a:r>
            <a:r>
              <a:rPr sz="2500" spc="25" dirty="0">
                <a:solidFill>
                  <a:srgbClr val="000000"/>
                </a:solidFill>
                <a:latin typeface="Calibri"/>
                <a:cs typeface="Calibri"/>
              </a:rPr>
              <a:t> </a:t>
            </a:r>
            <a:r>
              <a:rPr sz="2500" dirty="0">
                <a:solidFill>
                  <a:srgbClr val="000000"/>
                </a:solidFill>
                <a:latin typeface="Calibri"/>
                <a:cs typeface="Calibri"/>
              </a:rPr>
              <a:t>los</a:t>
            </a:r>
            <a:r>
              <a:rPr sz="2500" spc="-50" dirty="0">
                <a:solidFill>
                  <a:srgbClr val="000000"/>
                </a:solidFill>
                <a:latin typeface="Calibri"/>
                <a:cs typeface="Calibri"/>
              </a:rPr>
              <a:t> </a:t>
            </a:r>
            <a:r>
              <a:rPr sz="2500" dirty="0">
                <a:solidFill>
                  <a:srgbClr val="000000"/>
                </a:solidFill>
                <a:latin typeface="Calibri"/>
                <a:cs typeface="Calibri"/>
              </a:rPr>
              <a:t>datos</a:t>
            </a:r>
            <a:r>
              <a:rPr sz="2500" spc="-35" dirty="0">
                <a:solidFill>
                  <a:srgbClr val="000000"/>
                </a:solidFill>
                <a:latin typeface="Calibri"/>
                <a:cs typeface="Calibri"/>
              </a:rPr>
              <a:t> </a:t>
            </a:r>
            <a:r>
              <a:rPr sz="2500" dirty="0">
                <a:solidFill>
                  <a:srgbClr val="000000"/>
                </a:solidFill>
                <a:latin typeface="Calibri"/>
                <a:cs typeface="Calibri"/>
              </a:rPr>
              <a:t>se</a:t>
            </a:r>
            <a:r>
              <a:rPr sz="2500" spc="-90" dirty="0">
                <a:solidFill>
                  <a:srgbClr val="000000"/>
                </a:solidFill>
                <a:latin typeface="Calibri"/>
                <a:cs typeface="Calibri"/>
              </a:rPr>
              <a:t> </a:t>
            </a:r>
            <a:r>
              <a:rPr sz="2500" dirty="0">
                <a:solidFill>
                  <a:srgbClr val="000000"/>
                </a:solidFill>
                <a:latin typeface="Calibri"/>
                <a:cs typeface="Calibri"/>
              </a:rPr>
              <a:t>pueden</a:t>
            </a:r>
            <a:r>
              <a:rPr sz="2500" spc="5" dirty="0">
                <a:solidFill>
                  <a:srgbClr val="000000"/>
                </a:solidFill>
                <a:latin typeface="Calibri"/>
                <a:cs typeface="Calibri"/>
              </a:rPr>
              <a:t> </a:t>
            </a:r>
            <a:r>
              <a:rPr sz="2500" dirty="0">
                <a:solidFill>
                  <a:srgbClr val="000000"/>
                </a:solidFill>
                <a:latin typeface="Calibri"/>
                <a:cs typeface="Calibri"/>
              </a:rPr>
              <a:t>separar</a:t>
            </a:r>
            <a:r>
              <a:rPr sz="2500" spc="15" dirty="0">
                <a:solidFill>
                  <a:srgbClr val="000000"/>
                </a:solidFill>
                <a:latin typeface="Calibri"/>
                <a:cs typeface="Calibri"/>
              </a:rPr>
              <a:t> </a:t>
            </a:r>
            <a:r>
              <a:rPr sz="2500" spc="-10" dirty="0">
                <a:solidFill>
                  <a:srgbClr val="000000"/>
                </a:solidFill>
                <a:latin typeface="Calibri"/>
                <a:cs typeface="Calibri"/>
              </a:rPr>
              <a:t>linealmente. </a:t>
            </a:r>
            <a:r>
              <a:rPr sz="2500" dirty="0">
                <a:solidFill>
                  <a:srgbClr val="000000"/>
                </a:solidFill>
                <a:latin typeface="Calibri"/>
                <a:cs typeface="Calibri"/>
              </a:rPr>
              <a:t>En</a:t>
            </a:r>
            <a:r>
              <a:rPr sz="2500" spc="-50" dirty="0">
                <a:solidFill>
                  <a:srgbClr val="000000"/>
                </a:solidFill>
                <a:latin typeface="Calibri"/>
                <a:cs typeface="Calibri"/>
              </a:rPr>
              <a:t> </a:t>
            </a:r>
            <a:r>
              <a:rPr sz="2500" dirty="0">
                <a:solidFill>
                  <a:srgbClr val="000000"/>
                </a:solidFill>
                <a:latin typeface="Calibri"/>
                <a:cs typeface="Calibri"/>
              </a:rPr>
              <a:t>estas</a:t>
            </a:r>
            <a:r>
              <a:rPr sz="2500" spc="-60" dirty="0">
                <a:solidFill>
                  <a:srgbClr val="000000"/>
                </a:solidFill>
                <a:latin typeface="Calibri"/>
                <a:cs typeface="Calibri"/>
              </a:rPr>
              <a:t> </a:t>
            </a:r>
            <a:r>
              <a:rPr sz="2500" spc="-10" dirty="0">
                <a:solidFill>
                  <a:srgbClr val="000000"/>
                </a:solidFill>
                <a:latin typeface="Calibri"/>
                <a:cs typeface="Calibri"/>
              </a:rPr>
              <a:t>situaciones,</a:t>
            </a:r>
            <a:r>
              <a:rPr sz="2500" spc="95" dirty="0">
                <a:solidFill>
                  <a:srgbClr val="000000"/>
                </a:solidFill>
                <a:latin typeface="Calibri"/>
                <a:cs typeface="Calibri"/>
              </a:rPr>
              <a:t> </a:t>
            </a:r>
            <a:r>
              <a:rPr sz="2500" dirty="0">
                <a:solidFill>
                  <a:srgbClr val="000000"/>
                </a:solidFill>
                <a:latin typeface="Calibri"/>
                <a:cs typeface="Calibri"/>
              </a:rPr>
              <a:t>puede</a:t>
            </a:r>
            <a:r>
              <a:rPr sz="2500" spc="-25" dirty="0">
                <a:solidFill>
                  <a:srgbClr val="000000"/>
                </a:solidFill>
                <a:latin typeface="Calibri"/>
                <a:cs typeface="Calibri"/>
              </a:rPr>
              <a:t> </a:t>
            </a:r>
            <a:r>
              <a:rPr sz="2500" dirty="0">
                <a:solidFill>
                  <a:srgbClr val="000000"/>
                </a:solidFill>
                <a:latin typeface="Calibri"/>
                <a:cs typeface="Calibri"/>
              </a:rPr>
              <a:t>ser</a:t>
            </a:r>
            <a:r>
              <a:rPr sz="2500" spc="-45" dirty="0">
                <a:solidFill>
                  <a:srgbClr val="000000"/>
                </a:solidFill>
                <a:latin typeface="Calibri"/>
                <a:cs typeface="Calibri"/>
              </a:rPr>
              <a:t> </a:t>
            </a:r>
            <a:r>
              <a:rPr sz="2500" dirty="0">
                <a:solidFill>
                  <a:srgbClr val="000000"/>
                </a:solidFill>
                <a:latin typeface="Calibri"/>
                <a:cs typeface="Calibri"/>
              </a:rPr>
              <a:t>útil</a:t>
            </a:r>
            <a:r>
              <a:rPr sz="2500" spc="-45" dirty="0">
                <a:solidFill>
                  <a:srgbClr val="000000"/>
                </a:solidFill>
                <a:latin typeface="Calibri"/>
                <a:cs typeface="Calibri"/>
              </a:rPr>
              <a:t> </a:t>
            </a:r>
            <a:r>
              <a:rPr sz="2500" spc="-25" dirty="0">
                <a:solidFill>
                  <a:srgbClr val="000000"/>
                </a:solidFill>
                <a:latin typeface="Calibri"/>
                <a:cs typeface="Calibri"/>
              </a:rPr>
              <a:t>una</a:t>
            </a:r>
            <a:endParaRPr sz="2500" dirty="0">
              <a:latin typeface="Calibri"/>
              <a:cs typeface="Calibri"/>
            </a:endParaRPr>
          </a:p>
          <a:p>
            <a:pPr marL="12700">
              <a:lnSpc>
                <a:spcPct val="100000"/>
              </a:lnSpc>
              <a:spcBef>
                <a:spcPts val="335"/>
              </a:spcBef>
            </a:pPr>
            <a:r>
              <a:rPr sz="2500" spc="-10" dirty="0">
                <a:solidFill>
                  <a:srgbClr val="000000"/>
                </a:solidFill>
                <a:latin typeface="Calibri"/>
                <a:cs typeface="Calibri"/>
              </a:rPr>
              <a:t>transformación</a:t>
            </a:r>
            <a:r>
              <a:rPr sz="2500" spc="-50" dirty="0">
                <a:solidFill>
                  <a:srgbClr val="000000"/>
                </a:solidFill>
                <a:latin typeface="Calibri"/>
                <a:cs typeface="Calibri"/>
              </a:rPr>
              <a:t> </a:t>
            </a:r>
            <a:r>
              <a:rPr sz="2500" dirty="0">
                <a:solidFill>
                  <a:srgbClr val="000000"/>
                </a:solidFill>
                <a:latin typeface="Calibri"/>
                <a:cs typeface="Calibri"/>
              </a:rPr>
              <a:t>de</a:t>
            </a:r>
            <a:r>
              <a:rPr sz="2500" spc="-50" dirty="0">
                <a:solidFill>
                  <a:srgbClr val="000000"/>
                </a:solidFill>
                <a:latin typeface="Calibri"/>
                <a:cs typeface="Calibri"/>
              </a:rPr>
              <a:t> </a:t>
            </a:r>
            <a:r>
              <a:rPr sz="2500" dirty="0">
                <a:solidFill>
                  <a:srgbClr val="000000"/>
                </a:solidFill>
                <a:latin typeface="Calibri"/>
                <a:cs typeface="Calibri"/>
              </a:rPr>
              <a:t>los</a:t>
            </a:r>
            <a:r>
              <a:rPr sz="2500" spc="-20" dirty="0">
                <a:solidFill>
                  <a:srgbClr val="000000"/>
                </a:solidFill>
                <a:latin typeface="Calibri"/>
                <a:cs typeface="Calibri"/>
              </a:rPr>
              <a:t> </a:t>
            </a:r>
            <a:r>
              <a:rPr sz="2500" dirty="0">
                <a:solidFill>
                  <a:srgbClr val="000000"/>
                </a:solidFill>
                <a:latin typeface="Calibri"/>
                <a:cs typeface="Calibri"/>
              </a:rPr>
              <a:t>datos</a:t>
            </a:r>
            <a:r>
              <a:rPr sz="2500" spc="10" dirty="0">
                <a:solidFill>
                  <a:srgbClr val="000000"/>
                </a:solidFill>
                <a:latin typeface="Calibri"/>
                <a:cs typeface="Calibri"/>
              </a:rPr>
              <a:t> </a:t>
            </a:r>
            <a:r>
              <a:rPr sz="2500" spc="-10" dirty="0">
                <a:solidFill>
                  <a:srgbClr val="000000"/>
                </a:solidFill>
                <a:latin typeface="Calibri"/>
                <a:cs typeface="Calibri"/>
              </a:rPr>
              <a:t>originales.</a:t>
            </a:r>
            <a:endParaRPr sz="2500" dirty="0">
              <a:latin typeface="Calibri"/>
              <a:cs typeface="Calibri"/>
            </a:endParaRPr>
          </a:p>
        </p:txBody>
      </p:sp>
      <p:pic>
        <p:nvPicPr>
          <p:cNvPr id="20" name="Imagen 19"/>
          <p:cNvPicPr>
            <a:picLocks noChangeAspect="1"/>
          </p:cNvPicPr>
          <p:nvPr/>
        </p:nvPicPr>
        <p:blipFill rotWithShape="1">
          <a:blip r:embed="rId3"/>
          <a:srcRect l="31250" t="30000" r="30000" b="28889"/>
          <a:stretch/>
        </p:blipFill>
        <p:spPr>
          <a:xfrm>
            <a:off x="1634300" y="2794000"/>
            <a:ext cx="6767384" cy="4038600"/>
          </a:xfrm>
          <a:prstGeom prst="rect">
            <a:avLst/>
          </a:prstGeom>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9754989" y="1171431"/>
            <a:ext cx="176809" cy="5127769"/>
          </a:xfrm>
          <a:prstGeom prst="rect">
            <a:avLst/>
          </a:prstGeom>
        </p:spPr>
      </p:pic>
      <p:sp>
        <p:nvSpPr>
          <p:cNvPr id="16" name="object 16"/>
          <p:cNvSpPr txBox="1">
            <a:spLocks noGrp="1"/>
          </p:cNvSpPr>
          <p:nvPr>
            <p:ph type="title"/>
          </p:nvPr>
        </p:nvSpPr>
        <p:spPr>
          <a:xfrm>
            <a:off x="1524000" y="1117600"/>
            <a:ext cx="6877684" cy="385683"/>
          </a:xfrm>
          <a:prstGeom prst="rect">
            <a:avLst/>
          </a:prstGeom>
        </p:spPr>
        <p:txBody>
          <a:bodyPr vert="horz" wrap="square" lIns="0" tIns="9525" rIns="0" bIns="0" rtlCol="0">
            <a:spAutoFit/>
          </a:bodyPr>
          <a:lstStyle/>
          <a:p>
            <a:pPr marL="15240" marR="5080">
              <a:lnSpc>
                <a:spcPct val="100800"/>
              </a:lnSpc>
              <a:spcBef>
                <a:spcPts val="75"/>
              </a:spcBef>
            </a:pPr>
            <a:r>
              <a:rPr lang="es-ES" sz="2500" b="1" dirty="0">
                <a:solidFill>
                  <a:srgbClr val="000000"/>
                </a:solidFill>
                <a:latin typeface="Calibri"/>
                <a:cs typeface="Calibri"/>
              </a:rPr>
              <a:t>Solución</a:t>
            </a:r>
            <a:endParaRPr sz="2500" b="1" dirty="0">
              <a:latin typeface="Calibri"/>
              <a:cs typeface="Calibri"/>
            </a:endParaRPr>
          </a:p>
        </p:txBody>
      </p:sp>
      <p:sp>
        <p:nvSpPr>
          <p:cNvPr id="21" name="Rectángulo 20"/>
          <p:cNvSpPr/>
          <p:nvPr/>
        </p:nvSpPr>
        <p:spPr>
          <a:xfrm>
            <a:off x="1143000" y="2184400"/>
            <a:ext cx="7772400" cy="1938992"/>
          </a:xfrm>
          <a:prstGeom prst="rect">
            <a:avLst/>
          </a:prstGeom>
        </p:spPr>
        <p:txBody>
          <a:bodyPr wrap="square">
            <a:spAutoFit/>
          </a:bodyPr>
          <a:lstStyle/>
          <a:p>
            <a:pPr algn="just"/>
            <a:r>
              <a:rPr lang="es-ES" sz="2400" dirty="0">
                <a:solidFill>
                  <a:srgbClr val="374151"/>
                </a:solidFill>
                <a:latin typeface="+mj-lt"/>
              </a:rPr>
              <a:t>M</a:t>
            </a:r>
            <a:r>
              <a:rPr lang="es-ES" sz="2400" b="0" i="0" dirty="0">
                <a:solidFill>
                  <a:srgbClr val="374151"/>
                </a:solidFill>
                <a:effectLst/>
                <a:latin typeface="+mj-lt"/>
              </a:rPr>
              <a:t>apear los datos originales a un espacio de características de mayor dimensión mediante una función polinómica. Esto puede ser útil cuando los datos no son linealmente separables en el espacio original, pero pueden ser separados de manera efectiva en un espacio de mayor dimensión.</a:t>
            </a:r>
            <a:endParaRPr lang="es-ES" sz="2400" dirty="0">
              <a:latin typeface="+mj-lt"/>
            </a:endParaRPr>
          </a:p>
        </p:txBody>
      </p:sp>
    </p:spTree>
    <p:extLst>
      <p:ext uri="{BB962C8B-B14F-4D97-AF65-F5344CB8AC3E}">
        <p14:creationId xmlns:p14="http://schemas.microsoft.com/office/powerpoint/2010/main" val="133786277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object 4"/>
          <p:cNvPicPr/>
          <p:nvPr/>
        </p:nvPicPr>
        <p:blipFill>
          <a:blip r:embed="rId2" cstate="print"/>
          <a:stretch>
            <a:fillRect/>
          </a:stretch>
        </p:blipFill>
        <p:spPr>
          <a:xfrm>
            <a:off x="2057400" y="919026"/>
            <a:ext cx="7586462" cy="3453406"/>
          </a:xfrm>
          <a:prstGeom prst="rect">
            <a:avLst/>
          </a:prstGeom>
        </p:spPr>
      </p:pic>
      <p:sp>
        <p:nvSpPr>
          <p:cNvPr id="5" name="object 5"/>
          <p:cNvSpPr txBox="1">
            <a:spLocks noGrp="1"/>
          </p:cNvSpPr>
          <p:nvPr>
            <p:ph type="title"/>
          </p:nvPr>
        </p:nvSpPr>
        <p:spPr>
          <a:xfrm>
            <a:off x="1111249" y="279400"/>
            <a:ext cx="7778115" cy="505908"/>
          </a:xfrm>
          <a:prstGeom prst="rect">
            <a:avLst/>
          </a:prstGeom>
        </p:spPr>
        <p:txBody>
          <a:bodyPr vert="horz" wrap="square" lIns="0" tIns="13335" rIns="0" bIns="0" rtlCol="0">
            <a:spAutoFit/>
          </a:bodyPr>
          <a:lstStyle/>
          <a:p>
            <a:pPr marL="2573020">
              <a:lnSpc>
                <a:spcPct val="100000"/>
              </a:lnSpc>
              <a:spcBef>
                <a:spcPts val="105"/>
              </a:spcBef>
            </a:pPr>
            <a:r>
              <a:rPr sz="3200" dirty="0">
                <a:solidFill>
                  <a:srgbClr val="0970CA"/>
                </a:solidFill>
                <a:latin typeface="Calibri"/>
                <a:cs typeface="Calibri"/>
              </a:rPr>
              <a:t>Kernel</a:t>
            </a:r>
            <a:r>
              <a:rPr sz="3200" spc="-110" dirty="0">
                <a:solidFill>
                  <a:srgbClr val="0970CA"/>
                </a:solidFill>
                <a:latin typeface="Calibri"/>
                <a:cs typeface="Calibri"/>
              </a:rPr>
              <a:t> </a:t>
            </a:r>
            <a:r>
              <a:rPr sz="3200" spc="-10" dirty="0" err="1">
                <a:solidFill>
                  <a:srgbClr val="0970CA"/>
                </a:solidFill>
                <a:latin typeface="Calibri"/>
                <a:cs typeface="Calibri"/>
              </a:rPr>
              <a:t>Polin</a:t>
            </a:r>
            <a:r>
              <a:rPr lang="es-ES" sz="3200" spc="-10" dirty="0" err="1">
                <a:solidFill>
                  <a:srgbClr val="0970CA"/>
                </a:solidFill>
                <a:latin typeface="Calibri"/>
                <a:cs typeface="Calibri"/>
              </a:rPr>
              <a:t>ó</a:t>
            </a:r>
            <a:r>
              <a:rPr sz="3200" spc="-10" dirty="0" err="1">
                <a:solidFill>
                  <a:srgbClr val="0970CA"/>
                </a:solidFill>
                <a:latin typeface="Calibri"/>
                <a:cs typeface="Calibri"/>
              </a:rPr>
              <a:t>mico</a:t>
            </a:r>
            <a:endParaRPr sz="3200" dirty="0">
              <a:latin typeface="Calibri"/>
              <a:cs typeface="Calibri"/>
            </a:endParaRPr>
          </a:p>
        </p:txBody>
      </p:sp>
      <p:pic>
        <p:nvPicPr>
          <p:cNvPr id="10" name="Imagen 9"/>
          <p:cNvPicPr>
            <a:picLocks noChangeAspect="1"/>
          </p:cNvPicPr>
          <p:nvPr/>
        </p:nvPicPr>
        <p:blipFill rotWithShape="1">
          <a:blip r:embed="rId3"/>
          <a:srcRect l="50625" t="28889" r="8750" b="45555"/>
          <a:stretch/>
        </p:blipFill>
        <p:spPr>
          <a:xfrm>
            <a:off x="1717655" y="4546600"/>
            <a:ext cx="7937093" cy="2808510"/>
          </a:xfrm>
          <a:prstGeom prst="rect">
            <a:avLst/>
          </a:prstGeom>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title"/>
          </p:nvPr>
        </p:nvSpPr>
        <p:spPr>
          <a:xfrm>
            <a:off x="1104557" y="1232404"/>
            <a:ext cx="7778115" cy="505908"/>
          </a:xfrm>
          <a:prstGeom prst="rect">
            <a:avLst/>
          </a:prstGeom>
        </p:spPr>
        <p:txBody>
          <a:bodyPr vert="horz" wrap="square" lIns="0" tIns="13335" rIns="0" bIns="0" rtlCol="0">
            <a:spAutoFit/>
          </a:bodyPr>
          <a:lstStyle/>
          <a:p>
            <a:pPr marL="2573020">
              <a:lnSpc>
                <a:spcPct val="100000"/>
              </a:lnSpc>
              <a:spcBef>
                <a:spcPts val="105"/>
              </a:spcBef>
            </a:pPr>
            <a:r>
              <a:rPr sz="3200" dirty="0">
                <a:solidFill>
                  <a:srgbClr val="0970CA"/>
                </a:solidFill>
                <a:latin typeface="Calibri"/>
                <a:cs typeface="Calibri"/>
              </a:rPr>
              <a:t>Kernel</a:t>
            </a:r>
            <a:r>
              <a:rPr sz="3200" spc="-110" dirty="0">
                <a:solidFill>
                  <a:srgbClr val="0970CA"/>
                </a:solidFill>
                <a:latin typeface="Calibri"/>
                <a:cs typeface="Calibri"/>
              </a:rPr>
              <a:t> </a:t>
            </a:r>
            <a:r>
              <a:rPr sz="3200" spc="-10" dirty="0" err="1">
                <a:solidFill>
                  <a:srgbClr val="0970CA"/>
                </a:solidFill>
                <a:latin typeface="Calibri"/>
                <a:cs typeface="Calibri"/>
              </a:rPr>
              <a:t>Polin</a:t>
            </a:r>
            <a:r>
              <a:rPr lang="es-ES" sz="3200" spc="-10" dirty="0" err="1">
                <a:solidFill>
                  <a:srgbClr val="0970CA"/>
                </a:solidFill>
                <a:latin typeface="Calibri"/>
                <a:cs typeface="Calibri"/>
              </a:rPr>
              <a:t>ó</a:t>
            </a:r>
            <a:r>
              <a:rPr sz="3200" spc="-10" dirty="0" err="1">
                <a:solidFill>
                  <a:srgbClr val="0970CA"/>
                </a:solidFill>
                <a:latin typeface="Calibri"/>
                <a:cs typeface="Calibri"/>
              </a:rPr>
              <a:t>mico</a:t>
            </a:r>
            <a:endParaRPr sz="3200" dirty="0">
              <a:latin typeface="Calibri"/>
              <a:cs typeface="Calibri"/>
            </a:endParaRPr>
          </a:p>
        </p:txBody>
      </p:sp>
      <p:pic>
        <p:nvPicPr>
          <p:cNvPr id="6" name="Imagen 5"/>
          <p:cNvPicPr>
            <a:picLocks noChangeAspect="1"/>
          </p:cNvPicPr>
          <p:nvPr/>
        </p:nvPicPr>
        <p:blipFill rotWithShape="1">
          <a:blip r:embed="rId2"/>
          <a:srcRect l="50000" t="53333" r="7500" b="30000"/>
          <a:stretch/>
        </p:blipFill>
        <p:spPr>
          <a:xfrm>
            <a:off x="838200" y="2794000"/>
            <a:ext cx="8636000" cy="1905000"/>
          </a:xfrm>
          <a:prstGeom prst="rect">
            <a:avLst/>
          </a:prstGeom>
        </p:spPr>
      </p:pic>
    </p:spTree>
    <p:extLst>
      <p:ext uri="{BB962C8B-B14F-4D97-AF65-F5344CB8AC3E}">
        <p14:creationId xmlns:p14="http://schemas.microsoft.com/office/powerpoint/2010/main" val="122190647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title"/>
          </p:nvPr>
        </p:nvSpPr>
        <p:spPr>
          <a:xfrm>
            <a:off x="1104557" y="1232404"/>
            <a:ext cx="7778115" cy="505908"/>
          </a:xfrm>
          <a:prstGeom prst="rect">
            <a:avLst/>
          </a:prstGeom>
        </p:spPr>
        <p:txBody>
          <a:bodyPr vert="horz" wrap="square" lIns="0" tIns="13335" rIns="0" bIns="0" rtlCol="0">
            <a:spAutoFit/>
          </a:bodyPr>
          <a:lstStyle/>
          <a:p>
            <a:pPr marL="2573020">
              <a:lnSpc>
                <a:spcPct val="100000"/>
              </a:lnSpc>
              <a:spcBef>
                <a:spcPts val="105"/>
              </a:spcBef>
            </a:pPr>
            <a:r>
              <a:rPr sz="3200" dirty="0">
                <a:solidFill>
                  <a:srgbClr val="0970CA"/>
                </a:solidFill>
                <a:latin typeface="Calibri"/>
                <a:cs typeface="Calibri"/>
              </a:rPr>
              <a:t>Kernel</a:t>
            </a:r>
            <a:r>
              <a:rPr sz="3200" spc="-110" dirty="0">
                <a:solidFill>
                  <a:srgbClr val="0970CA"/>
                </a:solidFill>
                <a:latin typeface="Calibri"/>
                <a:cs typeface="Calibri"/>
              </a:rPr>
              <a:t> </a:t>
            </a:r>
            <a:r>
              <a:rPr sz="3200" spc="-10" dirty="0" err="1">
                <a:solidFill>
                  <a:srgbClr val="0970CA"/>
                </a:solidFill>
                <a:latin typeface="Calibri"/>
                <a:cs typeface="Calibri"/>
              </a:rPr>
              <a:t>Polin</a:t>
            </a:r>
            <a:r>
              <a:rPr lang="es-ES" sz="3200" spc="-10" dirty="0" err="1">
                <a:solidFill>
                  <a:srgbClr val="0970CA"/>
                </a:solidFill>
                <a:latin typeface="Calibri"/>
                <a:cs typeface="Calibri"/>
              </a:rPr>
              <a:t>ó</a:t>
            </a:r>
            <a:r>
              <a:rPr sz="3200" spc="-10" dirty="0" err="1">
                <a:solidFill>
                  <a:srgbClr val="0970CA"/>
                </a:solidFill>
                <a:latin typeface="Calibri"/>
                <a:cs typeface="Calibri"/>
              </a:rPr>
              <a:t>mico</a:t>
            </a:r>
            <a:endParaRPr sz="3200" dirty="0">
              <a:latin typeface="Calibri"/>
              <a:cs typeface="Calibri"/>
            </a:endParaRPr>
          </a:p>
        </p:txBody>
      </p:sp>
      <p:pic>
        <p:nvPicPr>
          <p:cNvPr id="2" name="Imagen 1"/>
          <p:cNvPicPr>
            <a:picLocks noChangeAspect="1"/>
          </p:cNvPicPr>
          <p:nvPr/>
        </p:nvPicPr>
        <p:blipFill rotWithShape="1">
          <a:blip r:embed="rId2"/>
          <a:srcRect l="28126" t="16667" r="15625" b="18889"/>
          <a:stretch/>
        </p:blipFill>
        <p:spPr>
          <a:xfrm>
            <a:off x="1905000" y="2108200"/>
            <a:ext cx="6858000" cy="4419600"/>
          </a:xfrm>
          <a:prstGeom prst="rect">
            <a:avLst/>
          </a:prstGeom>
        </p:spPr>
      </p:pic>
    </p:spTree>
    <p:extLst>
      <p:ext uri="{BB962C8B-B14F-4D97-AF65-F5344CB8AC3E}">
        <p14:creationId xmlns:p14="http://schemas.microsoft.com/office/powerpoint/2010/main" val="222180077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title"/>
          </p:nvPr>
        </p:nvSpPr>
        <p:spPr>
          <a:xfrm>
            <a:off x="1104557" y="1232404"/>
            <a:ext cx="7778115" cy="505908"/>
          </a:xfrm>
          <a:prstGeom prst="rect">
            <a:avLst/>
          </a:prstGeom>
        </p:spPr>
        <p:txBody>
          <a:bodyPr vert="horz" wrap="square" lIns="0" tIns="13335" rIns="0" bIns="0" rtlCol="0">
            <a:spAutoFit/>
          </a:bodyPr>
          <a:lstStyle/>
          <a:p>
            <a:pPr marL="2573020">
              <a:lnSpc>
                <a:spcPct val="100000"/>
              </a:lnSpc>
              <a:spcBef>
                <a:spcPts val="105"/>
              </a:spcBef>
            </a:pPr>
            <a:r>
              <a:rPr sz="3200" dirty="0">
                <a:solidFill>
                  <a:srgbClr val="0970CA"/>
                </a:solidFill>
                <a:latin typeface="Calibri"/>
                <a:cs typeface="Calibri"/>
              </a:rPr>
              <a:t>Kernel</a:t>
            </a:r>
            <a:r>
              <a:rPr sz="3200" spc="-110" dirty="0">
                <a:solidFill>
                  <a:srgbClr val="0970CA"/>
                </a:solidFill>
                <a:latin typeface="Calibri"/>
                <a:cs typeface="Calibri"/>
              </a:rPr>
              <a:t> </a:t>
            </a:r>
            <a:r>
              <a:rPr lang="es-ES" sz="3200" spc="-10" dirty="0">
                <a:solidFill>
                  <a:srgbClr val="0970CA"/>
                </a:solidFill>
                <a:latin typeface="Calibri"/>
                <a:cs typeface="Calibri"/>
              </a:rPr>
              <a:t>Lineal</a:t>
            </a:r>
            <a:endParaRPr sz="3200" dirty="0">
              <a:latin typeface="Calibri"/>
              <a:cs typeface="Calibri"/>
            </a:endParaRPr>
          </a:p>
        </p:txBody>
      </p:sp>
      <p:pic>
        <p:nvPicPr>
          <p:cNvPr id="3" name="Imagen 2"/>
          <p:cNvPicPr>
            <a:picLocks noChangeAspect="1"/>
          </p:cNvPicPr>
          <p:nvPr/>
        </p:nvPicPr>
        <p:blipFill rotWithShape="1">
          <a:blip r:embed="rId2"/>
          <a:srcRect l="50000" t="35555" r="10000" b="41111"/>
          <a:stretch/>
        </p:blipFill>
        <p:spPr>
          <a:xfrm>
            <a:off x="914400" y="2565400"/>
            <a:ext cx="8592457" cy="2819400"/>
          </a:xfrm>
          <a:prstGeom prst="rect">
            <a:avLst/>
          </a:prstGeom>
        </p:spPr>
      </p:pic>
    </p:spTree>
    <p:extLst>
      <p:ext uri="{BB962C8B-B14F-4D97-AF65-F5344CB8AC3E}">
        <p14:creationId xmlns:p14="http://schemas.microsoft.com/office/powerpoint/2010/main" val="19747789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5243306" y="2819967"/>
            <a:ext cx="3636782" cy="2603516"/>
          </a:xfrm>
          <a:prstGeom prst="rect">
            <a:avLst/>
          </a:prstGeom>
        </p:spPr>
      </p:pic>
      <p:pic>
        <p:nvPicPr>
          <p:cNvPr id="3" name="object 3"/>
          <p:cNvPicPr/>
          <p:nvPr/>
        </p:nvPicPr>
        <p:blipFill>
          <a:blip r:embed="rId3" cstate="print"/>
          <a:stretch>
            <a:fillRect/>
          </a:stretch>
        </p:blipFill>
        <p:spPr>
          <a:xfrm>
            <a:off x="9748893" y="1198105"/>
            <a:ext cx="182906" cy="5149109"/>
          </a:xfrm>
          <a:prstGeom prst="rect">
            <a:avLst/>
          </a:prstGeom>
        </p:spPr>
      </p:pic>
      <p:sp>
        <p:nvSpPr>
          <p:cNvPr id="4" name="object 4"/>
          <p:cNvSpPr txBox="1">
            <a:spLocks noGrp="1"/>
          </p:cNvSpPr>
          <p:nvPr>
            <p:ph type="title"/>
          </p:nvPr>
        </p:nvSpPr>
        <p:spPr>
          <a:xfrm>
            <a:off x="1036736" y="1242566"/>
            <a:ext cx="6971030" cy="605294"/>
          </a:xfrm>
          <a:prstGeom prst="rect">
            <a:avLst/>
          </a:prstGeom>
        </p:spPr>
        <p:txBody>
          <a:bodyPr vert="horz" wrap="square" lIns="0" tIns="40640" rIns="0" bIns="0" rtlCol="0">
            <a:spAutoFit/>
          </a:bodyPr>
          <a:lstStyle/>
          <a:p>
            <a:pPr marL="19050" marR="5080" indent="-6985">
              <a:lnSpc>
                <a:spcPts val="2160"/>
              </a:lnSpc>
              <a:spcBef>
                <a:spcPts val="320"/>
              </a:spcBef>
            </a:pPr>
            <a:r>
              <a:rPr sz="1950" spc="-10" dirty="0">
                <a:solidFill>
                  <a:schemeClr val="tx1"/>
                </a:solidFill>
              </a:rPr>
              <a:t>2)</a:t>
            </a:r>
            <a:r>
              <a:rPr sz="1950" spc="-95" dirty="0">
                <a:solidFill>
                  <a:schemeClr val="tx1"/>
                </a:solidFill>
              </a:rPr>
              <a:t> </a:t>
            </a:r>
            <a:r>
              <a:rPr sz="1950" dirty="0">
                <a:solidFill>
                  <a:schemeClr val="tx1"/>
                </a:solidFill>
              </a:rPr>
              <a:t>Problemas</a:t>
            </a:r>
            <a:r>
              <a:rPr sz="1950" spc="130" dirty="0">
                <a:solidFill>
                  <a:schemeClr val="tx1"/>
                </a:solidFill>
              </a:rPr>
              <a:t> </a:t>
            </a:r>
            <a:r>
              <a:rPr sz="1950" dirty="0">
                <a:solidFill>
                  <a:schemeClr val="tx1"/>
                </a:solidFill>
              </a:rPr>
              <a:t>predictivos</a:t>
            </a:r>
            <a:r>
              <a:rPr sz="1950" spc="85" dirty="0">
                <a:solidFill>
                  <a:schemeClr val="tx1"/>
                </a:solidFill>
              </a:rPr>
              <a:t> </a:t>
            </a:r>
            <a:r>
              <a:rPr sz="1950" spc="-30" dirty="0">
                <a:solidFill>
                  <a:schemeClr val="tx1"/>
                </a:solidFill>
              </a:rPr>
              <a:t>no</a:t>
            </a:r>
            <a:r>
              <a:rPr sz="1950" spc="-95" dirty="0">
                <a:solidFill>
                  <a:schemeClr val="tx1"/>
                </a:solidFill>
              </a:rPr>
              <a:t> </a:t>
            </a:r>
            <a:r>
              <a:rPr sz="1950" dirty="0">
                <a:solidFill>
                  <a:schemeClr val="tx1"/>
                </a:solidFill>
              </a:rPr>
              <a:t>supervisados:</a:t>
            </a:r>
            <a:r>
              <a:rPr sz="1950" spc="90" dirty="0">
                <a:solidFill>
                  <a:schemeClr val="tx1"/>
                </a:solidFill>
              </a:rPr>
              <a:t> </a:t>
            </a:r>
            <a:r>
              <a:rPr sz="1950" dirty="0">
                <a:solidFill>
                  <a:schemeClr val="tx1"/>
                </a:solidFill>
              </a:rPr>
              <a:t>clustering,</a:t>
            </a:r>
            <a:r>
              <a:rPr sz="1950" spc="20" dirty="0">
                <a:solidFill>
                  <a:schemeClr val="tx1"/>
                </a:solidFill>
              </a:rPr>
              <a:t> </a:t>
            </a:r>
            <a:r>
              <a:rPr sz="1950" dirty="0">
                <a:solidFill>
                  <a:schemeClr val="tx1"/>
                </a:solidFill>
              </a:rPr>
              <a:t>segmentación</a:t>
            </a:r>
            <a:r>
              <a:rPr sz="1950" spc="165" dirty="0">
                <a:solidFill>
                  <a:schemeClr val="tx1"/>
                </a:solidFill>
              </a:rPr>
              <a:t> </a:t>
            </a:r>
            <a:r>
              <a:rPr sz="1950" spc="-50" dirty="0">
                <a:solidFill>
                  <a:schemeClr val="tx1"/>
                </a:solidFill>
              </a:rPr>
              <a:t>y </a:t>
            </a:r>
            <a:r>
              <a:rPr sz="1950" dirty="0">
                <a:solidFill>
                  <a:schemeClr val="tx1"/>
                </a:solidFill>
              </a:rPr>
              <a:t>reducción</a:t>
            </a:r>
            <a:r>
              <a:rPr sz="1950" spc="85" dirty="0">
                <a:solidFill>
                  <a:schemeClr val="tx1"/>
                </a:solidFill>
              </a:rPr>
              <a:t> </a:t>
            </a:r>
            <a:r>
              <a:rPr sz="1950" dirty="0">
                <a:solidFill>
                  <a:schemeClr val="tx1"/>
                </a:solidFill>
              </a:rPr>
              <a:t>de</a:t>
            </a:r>
            <a:r>
              <a:rPr sz="1950" spc="-75" dirty="0">
                <a:solidFill>
                  <a:schemeClr val="tx1"/>
                </a:solidFill>
              </a:rPr>
              <a:t> </a:t>
            </a:r>
            <a:r>
              <a:rPr sz="1950" dirty="0">
                <a:solidFill>
                  <a:schemeClr val="tx1"/>
                </a:solidFill>
              </a:rPr>
              <a:t>dimensiones,</a:t>
            </a:r>
            <a:r>
              <a:rPr sz="1950" spc="90" dirty="0">
                <a:solidFill>
                  <a:schemeClr val="tx1"/>
                </a:solidFill>
              </a:rPr>
              <a:t> </a:t>
            </a:r>
            <a:r>
              <a:rPr sz="1950" dirty="0">
                <a:solidFill>
                  <a:schemeClr val="tx1"/>
                </a:solidFill>
              </a:rPr>
              <a:t>búsqueda</a:t>
            </a:r>
            <a:r>
              <a:rPr sz="1950" spc="105" dirty="0">
                <a:solidFill>
                  <a:schemeClr val="tx1"/>
                </a:solidFill>
              </a:rPr>
              <a:t> </a:t>
            </a:r>
            <a:r>
              <a:rPr sz="1950" dirty="0">
                <a:solidFill>
                  <a:schemeClr val="tx1"/>
                </a:solidFill>
              </a:rPr>
              <a:t>de</a:t>
            </a:r>
            <a:r>
              <a:rPr sz="1950" spc="-80" dirty="0">
                <a:solidFill>
                  <a:schemeClr val="tx1"/>
                </a:solidFill>
              </a:rPr>
              <a:t> </a:t>
            </a:r>
            <a:r>
              <a:rPr sz="1950" spc="-10" dirty="0">
                <a:solidFill>
                  <a:schemeClr val="tx1"/>
                </a:solidFill>
              </a:rPr>
              <a:t>estructuras</a:t>
            </a:r>
            <a:endParaRPr sz="1950" dirty="0">
              <a:solidFill>
                <a:schemeClr val="tx1"/>
              </a:solidFill>
            </a:endParaRPr>
          </a:p>
        </p:txBody>
      </p:sp>
      <p:sp>
        <p:nvSpPr>
          <p:cNvPr id="5" name="object 5"/>
          <p:cNvSpPr txBox="1"/>
          <p:nvPr/>
        </p:nvSpPr>
        <p:spPr>
          <a:xfrm>
            <a:off x="1210934" y="2063152"/>
            <a:ext cx="3938904" cy="3416320"/>
          </a:xfrm>
          <a:prstGeom prst="rect">
            <a:avLst/>
          </a:prstGeom>
        </p:spPr>
        <p:txBody>
          <a:bodyPr vert="horz" wrap="square" lIns="0" tIns="12700" rIns="0" bIns="0" rtlCol="0">
            <a:spAutoFit/>
          </a:bodyPr>
          <a:lstStyle/>
          <a:p>
            <a:pPr marL="12700">
              <a:lnSpc>
                <a:spcPct val="100000"/>
              </a:lnSpc>
              <a:spcBef>
                <a:spcPts val="100"/>
              </a:spcBef>
            </a:pPr>
            <a:r>
              <a:rPr sz="1850" b="1" spc="-10" dirty="0">
                <a:solidFill>
                  <a:schemeClr val="tx1"/>
                </a:solidFill>
                <a:latin typeface="Times New Roman"/>
                <a:cs typeface="Times New Roman"/>
              </a:rPr>
              <a:t>Algoritmos</a:t>
            </a:r>
            <a:r>
              <a:rPr sz="1850" b="1" spc="20" dirty="0">
                <a:solidFill>
                  <a:schemeClr val="tx1"/>
                </a:solidFill>
                <a:latin typeface="Times New Roman"/>
                <a:cs typeface="Times New Roman"/>
              </a:rPr>
              <a:t> </a:t>
            </a:r>
            <a:r>
              <a:rPr sz="1850" dirty="0">
                <a:solidFill>
                  <a:schemeClr val="tx1"/>
                </a:solidFill>
                <a:latin typeface="Times New Roman"/>
                <a:cs typeface="Times New Roman"/>
              </a:rPr>
              <a:t>más</a:t>
            </a:r>
            <a:r>
              <a:rPr sz="1850" spc="-65" dirty="0">
                <a:solidFill>
                  <a:schemeClr val="tx1"/>
                </a:solidFill>
                <a:latin typeface="Times New Roman"/>
                <a:cs typeface="Times New Roman"/>
              </a:rPr>
              <a:t> </a:t>
            </a:r>
            <a:r>
              <a:rPr sz="1850" dirty="0">
                <a:solidFill>
                  <a:schemeClr val="tx1"/>
                </a:solidFill>
                <a:latin typeface="Times New Roman"/>
                <a:cs typeface="Times New Roman"/>
              </a:rPr>
              <a:t>conocidos</a:t>
            </a:r>
            <a:r>
              <a:rPr sz="1850" spc="10" dirty="0">
                <a:solidFill>
                  <a:schemeClr val="tx1"/>
                </a:solidFill>
                <a:latin typeface="Times New Roman"/>
                <a:cs typeface="Times New Roman"/>
              </a:rPr>
              <a:t> </a:t>
            </a:r>
            <a:r>
              <a:rPr sz="1850" dirty="0">
                <a:solidFill>
                  <a:schemeClr val="tx1"/>
                </a:solidFill>
                <a:latin typeface="Times New Roman"/>
                <a:cs typeface="Times New Roman"/>
              </a:rPr>
              <a:t>y</a:t>
            </a:r>
            <a:r>
              <a:rPr sz="1850" spc="-95" dirty="0">
                <a:solidFill>
                  <a:schemeClr val="tx1"/>
                </a:solidFill>
                <a:latin typeface="Times New Roman"/>
                <a:cs typeface="Times New Roman"/>
              </a:rPr>
              <a:t> </a:t>
            </a:r>
            <a:r>
              <a:rPr sz="1850" spc="-10" dirty="0">
                <a:solidFill>
                  <a:schemeClr val="tx1"/>
                </a:solidFill>
                <a:latin typeface="Times New Roman"/>
                <a:cs typeface="Times New Roman"/>
              </a:rPr>
              <a:t>eficientes:</a:t>
            </a:r>
            <a:endParaRPr sz="1850" dirty="0">
              <a:solidFill>
                <a:schemeClr val="tx1"/>
              </a:solidFill>
              <a:latin typeface="Times New Roman"/>
              <a:cs typeface="Times New Roman"/>
            </a:endParaRPr>
          </a:p>
          <a:p>
            <a:pPr>
              <a:lnSpc>
                <a:spcPct val="100000"/>
              </a:lnSpc>
              <a:spcBef>
                <a:spcPts val="155"/>
              </a:spcBef>
            </a:pPr>
            <a:endParaRPr sz="1850" dirty="0">
              <a:solidFill>
                <a:schemeClr val="tx1"/>
              </a:solidFill>
              <a:latin typeface="Times New Roman"/>
              <a:cs typeface="Times New Roman"/>
            </a:endParaRPr>
          </a:p>
          <a:p>
            <a:pPr marL="365760" marR="236854" indent="-178435">
              <a:lnSpc>
                <a:spcPts val="2140"/>
              </a:lnSpc>
              <a:spcBef>
                <a:spcPts val="5"/>
              </a:spcBef>
              <a:buClr>
                <a:srgbClr val="F40303"/>
              </a:buClr>
              <a:buChar char="•"/>
              <a:tabLst>
                <a:tab pos="370840" algn="l"/>
              </a:tabLst>
            </a:pPr>
            <a:r>
              <a:rPr sz="1850" dirty="0">
                <a:solidFill>
                  <a:schemeClr val="tx1"/>
                </a:solidFill>
                <a:latin typeface="Times New Roman"/>
                <a:cs typeface="Times New Roman"/>
              </a:rPr>
              <a:t>Algoritmos</a:t>
            </a:r>
            <a:r>
              <a:rPr sz="1850" spc="-5" dirty="0">
                <a:solidFill>
                  <a:schemeClr val="tx1"/>
                </a:solidFill>
                <a:latin typeface="Times New Roman"/>
                <a:cs typeface="Times New Roman"/>
              </a:rPr>
              <a:t> </a:t>
            </a:r>
            <a:r>
              <a:rPr sz="1850" dirty="0">
                <a:solidFill>
                  <a:schemeClr val="tx1"/>
                </a:solidFill>
                <a:latin typeface="Times New Roman"/>
                <a:cs typeface="Times New Roman"/>
              </a:rPr>
              <a:t>de</a:t>
            </a:r>
            <a:r>
              <a:rPr sz="1850" spc="-85" dirty="0">
                <a:solidFill>
                  <a:schemeClr val="tx1"/>
                </a:solidFill>
                <a:latin typeface="Times New Roman"/>
                <a:cs typeface="Times New Roman"/>
              </a:rPr>
              <a:t> </a:t>
            </a:r>
            <a:r>
              <a:rPr sz="1850" dirty="0">
                <a:solidFill>
                  <a:schemeClr val="tx1"/>
                </a:solidFill>
                <a:latin typeface="Times New Roman"/>
                <a:cs typeface="Times New Roman"/>
              </a:rPr>
              <a:t>clustering</a:t>
            </a:r>
            <a:r>
              <a:rPr sz="1850" spc="35" dirty="0">
                <a:solidFill>
                  <a:schemeClr val="tx1"/>
                </a:solidFill>
                <a:latin typeface="Times New Roman"/>
                <a:cs typeface="Times New Roman"/>
              </a:rPr>
              <a:t> </a:t>
            </a:r>
            <a:r>
              <a:rPr sz="1850" spc="-20" dirty="0">
                <a:solidFill>
                  <a:schemeClr val="tx1"/>
                </a:solidFill>
                <a:latin typeface="Times New Roman"/>
                <a:cs typeface="Times New Roman"/>
              </a:rPr>
              <a:t>(k-</a:t>
            </a:r>
            <a:r>
              <a:rPr sz="1850" spc="-10" dirty="0">
                <a:solidFill>
                  <a:schemeClr val="tx1"/>
                </a:solidFill>
                <a:latin typeface="Times New Roman"/>
                <a:cs typeface="Times New Roman"/>
              </a:rPr>
              <a:t>means, 	</a:t>
            </a:r>
            <a:r>
              <a:rPr sz="1850" dirty="0">
                <a:solidFill>
                  <a:schemeClr val="tx1"/>
                </a:solidFill>
                <a:latin typeface="Times New Roman"/>
                <a:cs typeface="Times New Roman"/>
              </a:rPr>
              <a:t>jerárquicos,</a:t>
            </a:r>
            <a:r>
              <a:rPr sz="1850" spc="-85" dirty="0">
                <a:solidFill>
                  <a:schemeClr val="tx1"/>
                </a:solidFill>
                <a:latin typeface="Times New Roman"/>
                <a:cs typeface="Times New Roman"/>
              </a:rPr>
              <a:t> </a:t>
            </a:r>
            <a:r>
              <a:rPr sz="1850" spc="-20" dirty="0">
                <a:solidFill>
                  <a:schemeClr val="tx1"/>
                </a:solidFill>
                <a:latin typeface="Times New Roman"/>
                <a:cs typeface="Times New Roman"/>
              </a:rPr>
              <a:t>etc.)</a:t>
            </a:r>
            <a:endParaRPr sz="1850" dirty="0">
              <a:solidFill>
                <a:schemeClr val="tx1"/>
              </a:solidFill>
              <a:latin typeface="Times New Roman"/>
              <a:cs typeface="Times New Roman"/>
            </a:endParaRPr>
          </a:p>
          <a:p>
            <a:pPr marL="365125" marR="842010" indent="-172085">
              <a:lnSpc>
                <a:spcPts val="2110"/>
              </a:lnSpc>
              <a:spcBef>
                <a:spcPts val="160"/>
              </a:spcBef>
              <a:buClr>
                <a:srgbClr val="F70000"/>
              </a:buClr>
              <a:buChar char="•"/>
              <a:tabLst>
                <a:tab pos="368935" algn="l"/>
              </a:tabLst>
            </a:pPr>
            <a:r>
              <a:rPr sz="1850" dirty="0">
                <a:solidFill>
                  <a:schemeClr val="tx1"/>
                </a:solidFill>
                <a:latin typeface="Times New Roman"/>
                <a:cs typeface="Times New Roman"/>
              </a:rPr>
              <a:t>Análisis</a:t>
            </a:r>
            <a:r>
              <a:rPr sz="1850" spc="-50" dirty="0">
                <a:solidFill>
                  <a:schemeClr val="tx1"/>
                </a:solidFill>
                <a:latin typeface="Times New Roman"/>
                <a:cs typeface="Times New Roman"/>
              </a:rPr>
              <a:t> </a:t>
            </a:r>
            <a:r>
              <a:rPr sz="1850" dirty="0">
                <a:solidFill>
                  <a:schemeClr val="tx1"/>
                </a:solidFill>
                <a:latin typeface="Times New Roman"/>
                <a:cs typeface="Times New Roman"/>
              </a:rPr>
              <a:t>factorial,</a:t>
            </a:r>
            <a:r>
              <a:rPr sz="1850" spc="-45" dirty="0">
                <a:solidFill>
                  <a:schemeClr val="tx1"/>
                </a:solidFill>
                <a:latin typeface="Times New Roman"/>
                <a:cs typeface="Times New Roman"/>
              </a:rPr>
              <a:t> </a:t>
            </a:r>
            <a:r>
              <a:rPr sz="1850" dirty="0">
                <a:solidFill>
                  <a:schemeClr val="tx1"/>
                </a:solidFill>
                <a:latin typeface="Times New Roman"/>
                <a:cs typeface="Times New Roman"/>
              </a:rPr>
              <a:t>análisis</a:t>
            </a:r>
            <a:r>
              <a:rPr sz="1850" spc="-85" dirty="0">
                <a:solidFill>
                  <a:schemeClr val="tx1"/>
                </a:solidFill>
                <a:latin typeface="Times New Roman"/>
                <a:cs typeface="Times New Roman"/>
              </a:rPr>
              <a:t> </a:t>
            </a:r>
            <a:r>
              <a:rPr sz="1850" spc="-25" dirty="0">
                <a:solidFill>
                  <a:schemeClr val="tx1"/>
                </a:solidFill>
                <a:latin typeface="Times New Roman"/>
                <a:cs typeface="Times New Roman"/>
              </a:rPr>
              <a:t>de 	</a:t>
            </a:r>
            <a:r>
              <a:rPr sz="1850" spc="-10" dirty="0">
                <a:solidFill>
                  <a:schemeClr val="tx1"/>
                </a:solidFill>
                <a:latin typeface="Times New Roman"/>
                <a:cs typeface="Times New Roman"/>
              </a:rPr>
              <a:t>correspondencias</a:t>
            </a:r>
            <a:endParaRPr sz="1850" dirty="0">
              <a:solidFill>
                <a:schemeClr val="tx1"/>
              </a:solidFill>
              <a:latin typeface="Times New Roman"/>
              <a:cs typeface="Times New Roman"/>
            </a:endParaRPr>
          </a:p>
          <a:p>
            <a:pPr marL="21590">
              <a:lnSpc>
                <a:spcPct val="100000"/>
              </a:lnSpc>
              <a:spcBef>
                <a:spcPts val="2025"/>
              </a:spcBef>
            </a:pPr>
            <a:r>
              <a:rPr sz="1850" dirty="0">
                <a:solidFill>
                  <a:schemeClr val="tx1"/>
                </a:solidFill>
                <a:latin typeface="Times New Roman"/>
                <a:cs typeface="Times New Roman"/>
              </a:rPr>
              <a:t>Ejemplos</a:t>
            </a:r>
            <a:r>
              <a:rPr sz="1850" spc="114" dirty="0">
                <a:solidFill>
                  <a:schemeClr val="tx1"/>
                </a:solidFill>
                <a:latin typeface="Times New Roman"/>
                <a:cs typeface="Times New Roman"/>
              </a:rPr>
              <a:t> </a:t>
            </a:r>
            <a:r>
              <a:rPr sz="1850" spc="-10" dirty="0">
                <a:solidFill>
                  <a:schemeClr val="tx1"/>
                </a:solidFill>
                <a:latin typeface="Times New Roman"/>
                <a:cs typeface="Times New Roman"/>
              </a:rPr>
              <a:t>básicos</a:t>
            </a:r>
            <a:r>
              <a:rPr sz="1850" spc="65" dirty="0">
                <a:solidFill>
                  <a:schemeClr val="tx1"/>
                </a:solidFill>
                <a:latin typeface="Times New Roman"/>
                <a:cs typeface="Times New Roman"/>
              </a:rPr>
              <a:t> </a:t>
            </a:r>
            <a:r>
              <a:rPr sz="1850" dirty="0">
                <a:solidFill>
                  <a:schemeClr val="tx1"/>
                </a:solidFill>
                <a:latin typeface="Times New Roman"/>
                <a:cs typeface="Times New Roman"/>
              </a:rPr>
              <a:t>en</a:t>
            </a:r>
            <a:r>
              <a:rPr sz="1850" spc="-30" dirty="0">
                <a:solidFill>
                  <a:schemeClr val="tx1"/>
                </a:solidFill>
                <a:latin typeface="Times New Roman"/>
                <a:cs typeface="Times New Roman"/>
              </a:rPr>
              <a:t> </a:t>
            </a:r>
            <a:r>
              <a:rPr sz="1850" dirty="0">
                <a:solidFill>
                  <a:schemeClr val="tx1"/>
                </a:solidFill>
                <a:latin typeface="Times New Roman"/>
                <a:cs typeface="Times New Roman"/>
              </a:rPr>
              <a:t>Business</a:t>
            </a:r>
            <a:r>
              <a:rPr sz="1850" spc="80" dirty="0">
                <a:solidFill>
                  <a:schemeClr val="tx1"/>
                </a:solidFill>
                <a:latin typeface="Times New Roman"/>
                <a:cs typeface="Times New Roman"/>
              </a:rPr>
              <a:t> </a:t>
            </a:r>
            <a:r>
              <a:rPr sz="1850" spc="-10" dirty="0">
                <a:solidFill>
                  <a:schemeClr val="tx1"/>
                </a:solidFill>
                <a:latin typeface="Times New Roman"/>
                <a:cs typeface="Times New Roman"/>
              </a:rPr>
              <a:t>Analytics</a:t>
            </a:r>
            <a:endParaRPr sz="1850" dirty="0">
              <a:solidFill>
                <a:schemeClr val="tx1"/>
              </a:solidFill>
              <a:latin typeface="Times New Roman"/>
              <a:cs typeface="Times New Roman"/>
            </a:endParaRPr>
          </a:p>
          <a:p>
            <a:pPr>
              <a:lnSpc>
                <a:spcPct val="100000"/>
              </a:lnSpc>
              <a:spcBef>
                <a:spcPts val="70"/>
              </a:spcBef>
            </a:pPr>
            <a:endParaRPr sz="1850" dirty="0">
              <a:solidFill>
                <a:schemeClr val="tx1"/>
              </a:solidFill>
              <a:latin typeface="Times New Roman"/>
              <a:cs typeface="Times New Roman"/>
            </a:endParaRPr>
          </a:p>
          <a:p>
            <a:pPr marL="368300" indent="-180975">
              <a:lnSpc>
                <a:spcPct val="100000"/>
              </a:lnSpc>
              <a:buClr>
                <a:srgbClr val="DB0F00"/>
              </a:buClr>
              <a:buChar char="•"/>
              <a:tabLst>
                <a:tab pos="368300" algn="l"/>
              </a:tabLst>
            </a:pPr>
            <a:r>
              <a:rPr sz="1850" dirty="0">
                <a:solidFill>
                  <a:schemeClr val="tx1"/>
                </a:solidFill>
                <a:latin typeface="Times New Roman"/>
                <a:cs typeface="Times New Roman"/>
              </a:rPr>
              <a:t>Clustering</a:t>
            </a:r>
            <a:r>
              <a:rPr sz="1850" spc="-5" dirty="0">
                <a:solidFill>
                  <a:schemeClr val="tx1"/>
                </a:solidFill>
                <a:latin typeface="Times New Roman"/>
                <a:cs typeface="Times New Roman"/>
              </a:rPr>
              <a:t> </a:t>
            </a:r>
            <a:r>
              <a:rPr sz="1850" dirty="0">
                <a:solidFill>
                  <a:schemeClr val="tx1"/>
                </a:solidFill>
                <a:latin typeface="Times New Roman"/>
                <a:cs typeface="Times New Roman"/>
              </a:rPr>
              <a:t>y</a:t>
            </a:r>
            <a:r>
              <a:rPr sz="1850" spc="-85" dirty="0">
                <a:solidFill>
                  <a:schemeClr val="tx1"/>
                </a:solidFill>
                <a:latin typeface="Times New Roman"/>
                <a:cs typeface="Times New Roman"/>
              </a:rPr>
              <a:t> </a:t>
            </a:r>
            <a:r>
              <a:rPr sz="1850" dirty="0">
                <a:solidFill>
                  <a:schemeClr val="tx1"/>
                </a:solidFill>
                <a:latin typeface="Times New Roman"/>
                <a:cs typeface="Times New Roman"/>
              </a:rPr>
              <a:t>segmentación de</a:t>
            </a:r>
            <a:r>
              <a:rPr sz="1850" spc="-60" dirty="0">
                <a:solidFill>
                  <a:schemeClr val="tx1"/>
                </a:solidFill>
                <a:latin typeface="Times New Roman"/>
                <a:cs typeface="Times New Roman"/>
              </a:rPr>
              <a:t> </a:t>
            </a:r>
            <a:r>
              <a:rPr sz="1850" spc="-10" dirty="0">
                <a:solidFill>
                  <a:schemeClr val="tx1"/>
                </a:solidFill>
                <a:latin typeface="Times New Roman"/>
                <a:cs typeface="Times New Roman"/>
              </a:rPr>
              <a:t>clientes</a:t>
            </a:r>
            <a:endParaRPr sz="1850" dirty="0">
              <a:solidFill>
                <a:schemeClr val="tx1"/>
              </a:solidFill>
              <a:latin typeface="Times New Roman"/>
              <a:cs typeface="Times New Roman"/>
            </a:endParaRPr>
          </a:p>
          <a:p>
            <a:pPr marL="365125" indent="-177800">
              <a:lnSpc>
                <a:spcPct val="100000"/>
              </a:lnSpc>
              <a:spcBef>
                <a:spcPts val="15"/>
              </a:spcBef>
              <a:buClr>
                <a:srgbClr val="F20500"/>
              </a:buClr>
              <a:buChar char="•"/>
              <a:tabLst>
                <a:tab pos="365125" algn="l"/>
              </a:tabLst>
            </a:pPr>
            <a:r>
              <a:rPr sz="1850" dirty="0">
                <a:solidFill>
                  <a:schemeClr val="tx1"/>
                </a:solidFill>
                <a:latin typeface="Times New Roman"/>
                <a:cs typeface="Times New Roman"/>
              </a:rPr>
              <a:t>Análisis</a:t>
            </a:r>
            <a:r>
              <a:rPr sz="1850" spc="-35" dirty="0">
                <a:solidFill>
                  <a:schemeClr val="tx1"/>
                </a:solidFill>
                <a:latin typeface="Times New Roman"/>
                <a:cs typeface="Times New Roman"/>
              </a:rPr>
              <a:t> </a:t>
            </a:r>
            <a:r>
              <a:rPr sz="1850" dirty="0">
                <a:solidFill>
                  <a:schemeClr val="tx1"/>
                </a:solidFill>
                <a:latin typeface="Times New Roman"/>
                <a:cs typeface="Times New Roman"/>
              </a:rPr>
              <a:t>de</a:t>
            </a:r>
            <a:r>
              <a:rPr sz="1850" spc="-85" dirty="0">
                <a:solidFill>
                  <a:schemeClr val="tx1"/>
                </a:solidFill>
                <a:latin typeface="Times New Roman"/>
                <a:cs typeface="Times New Roman"/>
              </a:rPr>
              <a:t> </a:t>
            </a:r>
            <a:r>
              <a:rPr sz="1850" dirty="0">
                <a:solidFill>
                  <a:schemeClr val="tx1"/>
                </a:solidFill>
                <a:latin typeface="Times New Roman"/>
                <a:cs typeface="Times New Roman"/>
              </a:rPr>
              <a:t>elección</a:t>
            </a:r>
            <a:r>
              <a:rPr sz="1850" spc="-20" dirty="0">
                <a:solidFill>
                  <a:schemeClr val="tx1"/>
                </a:solidFill>
                <a:latin typeface="Times New Roman"/>
                <a:cs typeface="Times New Roman"/>
              </a:rPr>
              <a:t> </a:t>
            </a:r>
            <a:r>
              <a:rPr sz="1850" spc="-10" dirty="0">
                <a:solidFill>
                  <a:schemeClr val="tx1"/>
                </a:solidFill>
                <a:latin typeface="Times New Roman"/>
                <a:cs typeface="Times New Roman"/>
              </a:rPr>
              <a:t>discreta</a:t>
            </a:r>
            <a:endParaRPr sz="1850" dirty="0">
              <a:solidFill>
                <a:schemeClr val="tx1"/>
              </a:solidFill>
              <a:latin typeface="Times New Roman"/>
              <a:cs typeface="Times New Roman"/>
            </a:endParaRPr>
          </a:p>
          <a:p>
            <a:pPr marL="368935" indent="-181610">
              <a:lnSpc>
                <a:spcPct val="100000"/>
              </a:lnSpc>
              <a:spcBef>
                <a:spcPts val="60"/>
              </a:spcBef>
              <a:buClr>
                <a:srgbClr val="F00503"/>
              </a:buClr>
              <a:buChar char="•"/>
              <a:tabLst>
                <a:tab pos="368935" algn="l"/>
              </a:tabLst>
            </a:pPr>
            <a:r>
              <a:rPr sz="1850" dirty="0">
                <a:solidFill>
                  <a:schemeClr val="tx1"/>
                </a:solidFill>
                <a:latin typeface="Times New Roman"/>
                <a:cs typeface="Times New Roman"/>
              </a:rPr>
              <a:t>Estructura</a:t>
            </a:r>
            <a:r>
              <a:rPr sz="1850" spc="40" dirty="0">
                <a:solidFill>
                  <a:schemeClr val="tx1"/>
                </a:solidFill>
                <a:latin typeface="Times New Roman"/>
                <a:cs typeface="Times New Roman"/>
              </a:rPr>
              <a:t> </a:t>
            </a:r>
            <a:r>
              <a:rPr sz="1850" dirty="0">
                <a:solidFill>
                  <a:schemeClr val="tx1"/>
                </a:solidFill>
                <a:latin typeface="Times New Roman"/>
                <a:cs typeface="Times New Roman"/>
              </a:rPr>
              <a:t>de</a:t>
            </a:r>
            <a:r>
              <a:rPr sz="1850" spc="-75" dirty="0">
                <a:solidFill>
                  <a:schemeClr val="tx1"/>
                </a:solidFill>
                <a:latin typeface="Times New Roman"/>
                <a:cs typeface="Times New Roman"/>
              </a:rPr>
              <a:t> </a:t>
            </a:r>
            <a:r>
              <a:rPr sz="1850" dirty="0">
                <a:solidFill>
                  <a:schemeClr val="tx1"/>
                </a:solidFill>
                <a:latin typeface="Times New Roman"/>
                <a:cs typeface="Times New Roman"/>
              </a:rPr>
              <a:t>variables</a:t>
            </a:r>
            <a:r>
              <a:rPr sz="1850" spc="-35" dirty="0">
                <a:solidFill>
                  <a:schemeClr val="tx1"/>
                </a:solidFill>
                <a:latin typeface="Times New Roman"/>
                <a:cs typeface="Times New Roman"/>
              </a:rPr>
              <a:t> </a:t>
            </a:r>
            <a:r>
              <a:rPr sz="1850" dirty="0">
                <a:solidFill>
                  <a:schemeClr val="tx1"/>
                </a:solidFill>
                <a:latin typeface="Times New Roman"/>
                <a:cs typeface="Times New Roman"/>
              </a:rPr>
              <a:t>de</a:t>
            </a:r>
            <a:r>
              <a:rPr sz="1850" spc="-90" dirty="0">
                <a:solidFill>
                  <a:schemeClr val="tx1"/>
                </a:solidFill>
                <a:latin typeface="Times New Roman"/>
                <a:cs typeface="Times New Roman"/>
              </a:rPr>
              <a:t> </a:t>
            </a:r>
            <a:r>
              <a:rPr sz="1850" spc="-10" dirty="0">
                <a:solidFill>
                  <a:schemeClr val="tx1"/>
                </a:solidFill>
                <a:latin typeface="Times New Roman"/>
                <a:cs typeface="Times New Roman"/>
              </a:rPr>
              <a:t>venta</a:t>
            </a:r>
            <a:endParaRPr sz="1850" dirty="0">
              <a:solidFill>
                <a:schemeClr val="tx1"/>
              </a:solidFill>
              <a:latin typeface="Times New Roman"/>
              <a:cs typeface="Times New Roman"/>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title"/>
          </p:nvPr>
        </p:nvSpPr>
        <p:spPr>
          <a:xfrm>
            <a:off x="1104557" y="1232404"/>
            <a:ext cx="7778115" cy="505908"/>
          </a:xfrm>
          <a:prstGeom prst="rect">
            <a:avLst/>
          </a:prstGeom>
        </p:spPr>
        <p:txBody>
          <a:bodyPr vert="horz" wrap="square" lIns="0" tIns="13335" rIns="0" bIns="0" rtlCol="0">
            <a:spAutoFit/>
          </a:bodyPr>
          <a:lstStyle/>
          <a:p>
            <a:pPr marL="2573020">
              <a:lnSpc>
                <a:spcPct val="100000"/>
              </a:lnSpc>
              <a:spcBef>
                <a:spcPts val="105"/>
              </a:spcBef>
            </a:pPr>
            <a:r>
              <a:rPr sz="3200" dirty="0">
                <a:solidFill>
                  <a:srgbClr val="0970CA"/>
                </a:solidFill>
                <a:latin typeface="Calibri"/>
                <a:cs typeface="Calibri"/>
              </a:rPr>
              <a:t>Kernel</a:t>
            </a:r>
            <a:r>
              <a:rPr sz="3200" spc="-110" dirty="0">
                <a:solidFill>
                  <a:srgbClr val="0970CA"/>
                </a:solidFill>
                <a:latin typeface="Calibri"/>
                <a:cs typeface="Calibri"/>
              </a:rPr>
              <a:t> </a:t>
            </a:r>
            <a:r>
              <a:rPr lang="es-ES" sz="3200" spc="-10" dirty="0">
                <a:solidFill>
                  <a:srgbClr val="0970CA"/>
                </a:solidFill>
                <a:latin typeface="Calibri"/>
                <a:cs typeface="Calibri"/>
              </a:rPr>
              <a:t>Lineal</a:t>
            </a:r>
            <a:endParaRPr sz="3200" dirty="0">
              <a:latin typeface="Calibri"/>
              <a:cs typeface="Calibri"/>
            </a:endParaRPr>
          </a:p>
        </p:txBody>
      </p:sp>
      <p:pic>
        <p:nvPicPr>
          <p:cNvPr id="4" name="Imagen 3"/>
          <p:cNvPicPr>
            <a:picLocks noChangeAspect="1"/>
          </p:cNvPicPr>
          <p:nvPr/>
        </p:nvPicPr>
        <p:blipFill rotWithShape="1">
          <a:blip r:embed="rId2"/>
          <a:srcRect l="50000" t="37778" r="9375" b="30000"/>
          <a:stretch/>
        </p:blipFill>
        <p:spPr>
          <a:xfrm>
            <a:off x="736239" y="2108200"/>
            <a:ext cx="8514749" cy="3798888"/>
          </a:xfrm>
          <a:prstGeom prst="rect">
            <a:avLst/>
          </a:prstGeom>
        </p:spPr>
      </p:pic>
    </p:spTree>
    <p:extLst>
      <p:ext uri="{BB962C8B-B14F-4D97-AF65-F5344CB8AC3E}">
        <p14:creationId xmlns:p14="http://schemas.microsoft.com/office/powerpoint/2010/main" val="223932270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title"/>
          </p:nvPr>
        </p:nvSpPr>
        <p:spPr>
          <a:xfrm>
            <a:off x="-533400" y="355600"/>
            <a:ext cx="10406672" cy="505908"/>
          </a:xfrm>
          <a:prstGeom prst="rect">
            <a:avLst/>
          </a:prstGeom>
        </p:spPr>
        <p:txBody>
          <a:bodyPr vert="horz" wrap="square" lIns="0" tIns="13335" rIns="0" bIns="0" rtlCol="0">
            <a:spAutoFit/>
          </a:bodyPr>
          <a:lstStyle/>
          <a:p>
            <a:pPr marL="2573020">
              <a:lnSpc>
                <a:spcPct val="100000"/>
              </a:lnSpc>
              <a:spcBef>
                <a:spcPts val="105"/>
              </a:spcBef>
            </a:pPr>
            <a:r>
              <a:rPr sz="3200" dirty="0">
                <a:solidFill>
                  <a:srgbClr val="0970CA"/>
                </a:solidFill>
                <a:latin typeface="Calibri"/>
                <a:cs typeface="Calibri"/>
              </a:rPr>
              <a:t>Kernel</a:t>
            </a:r>
            <a:r>
              <a:rPr sz="3200" spc="-110" dirty="0">
                <a:solidFill>
                  <a:srgbClr val="0970CA"/>
                </a:solidFill>
                <a:latin typeface="Calibri"/>
                <a:cs typeface="Calibri"/>
              </a:rPr>
              <a:t> </a:t>
            </a:r>
            <a:r>
              <a:rPr lang="es-ES" sz="3200" spc="-10" dirty="0">
                <a:solidFill>
                  <a:srgbClr val="0970CA"/>
                </a:solidFill>
                <a:latin typeface="Calibri"/>
                <a:cs typeface="Calibri"/>
              </a:rPr>
              <a:t>Gaussiano (RBF, Radial </a:t>
            </a:r>
            <a:r>
              <a:rPr lang="es-ES" sz="3200" spc="-10" dirty="0" err="1">
                <a:solidFill>
                  <a:srgbClr val="0970CA"/>
                </a:solidFill>
                <a:latin typeface="Calibri"/>
                <a:cs typeface="Calibri"/>
              </a:rPr>
              <a:t>Basis</a:t>
            </a:r>
            <a:r>
              <a:rPr lang="es-ES" sz="3200" spc="-10" dirty="0">
                <a:solidFill>
                  <a:srgbClr val="0970CA"/>
                </a:solidFill>
                <a:latin typeface="Calibri"/>
                <a:cs typeface="Calibri"/>
              </a:rPr>
              <a:t> </a:t>
            </a:r>
            <a:r>
              <a:rPr lang="es-ES" sz="3200" spc="-10" dirty="0" err="1">
                <a:solidFill>
                  <a:srgbClr val="0970CA"/>
                </a:solidFill>
                <a:latin typeface="Calibri"/>
                <a:cs typeface="Calibri"/>
              </a:rPr>
              <a:t>Function</a:t>
            </a:r>
            <a:r>
              <a:rPr lang="es-ES" sz="3200" spc="-10" dirty="0">
                <a:solidFill>
                  <a:srgbClr val="0970CA"/>
                </a:solidFill>
                <a:latin typeface="Calibri"/>
                <a:cs typeface="Calibri"/>
              </a:rPr>
              <a:t>)</a:t>
            </a:r>
            <a:endParaRPr sz="3200" spc="-10" dirty="0">
              <a:solidFill>
                <a:srgbClr val="0970CA"/>
              </a:solidFill>
              <a:latin typeface="Calibri"/>
              <a:cs typeface="Calibri"/>
            </a:endParaRPr>
          </a:p>
        </p:txBody>
      </p:sp>
      <p:pic>
        <p:nvPicPr>
          <p:cNvPr id="2" name="Imagen 1"/>
          <p:cNvPicPr>
            <a:picLocks noChangeAspect="1"/>
          </p:cNvPicPr>
          <p:nvPr/>
        </p:nvPicPr>
        <p:blipFill rotWithShape="1">
          <a:blip r:embed="rId2"/>
          <a:srcRect l="49375" t="25555" r="10625" b="17777"/>
          <a:stretch/>
        </p:blipFill>
        <p:spPr>
          <a:xfrm>
            <a:off x="1828800" y="1346200"/>
            <a:ext cx="6884894" cy="5486400"/>
          </a:xfrm>
          <a:prstGeom prst="rect">
            <a:avLst/>
          </a:prstGeom>
        </p:spPr>
      </p:pic>
    </p:spTree>
    <p:extLst>
      <p:ext uri="{BB962C8B-B14F-4D97-AF65-F5344CB8AC3E}">
        <p14:creationId xmlns:p14="http://schemas.microsoft.com/office/powerpoint/2010/main" val="146465607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rotWithShape="1">
          <a:blip r:embed="rId2"/>
          <a:srcRect l="29375" t="16667" r="21875" b="21111"/>
          <a:stretch/>
        </p:blipFill>
        <p:spPr>
          <a:xfrm>
            <a:off x="990600" y="767862"/>
            <a:ext cx="8001000" cy="5744307"/>
          </a:xfrm>
          <a:prstGeom prst="rect">
            <a:avLst/>
          </a:prstGeom>
        </p:spPr>
      </p:pic>
    </p:spTree>
    <p:extLst>
      <p:ext uri="{BB962C8B-B14F-4D97-AF65-F5344CB8AC3E}">
        <p14:creationId xmlns:p14="http://schemas.microsoft.com/office/powerpoint/2010/main" val="112550731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Shape 47"/>
          <p:cNvPicPr preferRelativeResize="0">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0463" y="0"/>
            <a:ext cx="11316727" cy="756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hape 49">
            <a:extLst>
              <a:ext uri="{FF2B5EF4-FFF2-40B4-BE49-F238E27FC236}">
                <a16:creationId xmlns:a16="http://schemas.microsoft.com/office/drawing/2014/main" id="{24A6ABCE-206C-4C33-940C-027B2CD6E148}"/>
              </a:ext>
            </a:extLst>
          </p:cNvPr>
          <p:cNvSpPr txBox="1">
            <a:spLocks/>
          </p:cNvSpPr>
          <p:nvPr/>
        </p:nvSpPr>
        <p:spPr bwMode="auto">
          <a:xfrm>
            <a:off x="2560972" y="3298255"/>
            <a:ext cx="5460393" cy="652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0254" tIns="80254" rIns="80254" bIns="80254"/>
          <a:lstStyle>
            <a:defPPr marR="0" algn="l" rtl="0">
              <a:lnSpc>
                <a:spcPct val="100000"/>
              </a:lnSpc>
              <a:spcBef>
                <a:spcPts val="0"/>
              </a:spcBef>
              <a:spcAft>
                <a:spcPts val="0"/>
              </a:spcAft>
            </a:defPPr>
            <a:lvl1pPr marL="0" algn="ctr" rtl="0" eaLnBrk="0" fontAlgn="base" hangingPunct="0">
              <a:spcBef>
                <a:spcPts val="0"/>
              </a:spcBef>
              <a:spcAft>
                <a:spcPct val="0"/>
              </a:spcAft>
              <a:buClr>
                <a:schemeClr val="dk2"/>
              </a:buClr>
              <a:buNone/>
              <a:defRPr sz="1400">
                <a:solidFill>
                  <a:schemeClr val="dk2"/>
                </a:solidFill>
                <a:latin typeface="Arial"/>
                <a:ea typeface="Arial"/>
                <a:cs typeface="Arial"/>
                <a:sym typeface="Arial" panose="020B0604020202020204" pitchFamily="34" charset="0"/>
                <a:rtl val="0"/>
              </a:defRPr>
            </a:lvl1pPr>
            <a:lvl2pPr marL="0" indent="190500" algn="ctr" rtl="0" eaLnBrk="0" fontAlgn="base" hangingPunct="0">
              <a:spcBef>
                <a:spcPts val="0"/>
              </a:spcBef>
              <a:spcAft>
                <a:spcPct val="0"/>
              </a:spcAft>
              <a:buClr>
                <a:schemeClr val="dk2"/>
              </a:buClr>
              <a:buSzPct val="100000"/>
              <a:buNone/>
              <a:defRPr sz="3000">
                <a:solidFill>
                  <a:schemeClr val="dk2"/>
                </a:solidFill>
                <a:latin typeface="Arial"/>
                <a:ea typeface="Arial"/>
                <a:cs typeface="Arial"/>
                <a:sym typeface="Arial" panose="020B0604020202020204" pitchFamily="34" charset="0"/>
                <a:rtl val="0"/>
              </a:defRPr>
            </a:lvl2pPr>
            <a:lvl3pPr marL="0" indent="190500" algn="ctr" rtl="0" eaLnBrk="0" fontAlgn="base" hangingPunct="0">
              <a:spcBef>
                <a:spcPts val="0"/>
              </a:spcBef>
              <a:spcAft>
                <a:spcPct val="0"/>
              </a:spcAft>
              <a:buClr>
                <a:schemeClr val="dk2"/>
              </a:buClr>
              <a:buSzPct val="100000"/>
              <a:buNone/>
              <a:defRPr sz="3000">
                <a:solidFill>
                  <a:schemeClr val="dk2"/>
                </a:solidFill>
                <a:latin typeface="Arial"/>
                <a:ea typeface="Arial"/>
                <a:cs typeface="Arial"/>
                <a:sym typeface="Arial" panose="020B0604020202020204" pitchFamily="34" charset="0"/>
                <a:rtl val="0"/>
              </a:defRPr>
            </a:lvl3pPr>
            <a:lvl4pPr marL="0" indent="190500" algn="ctr" rtl="0" eaLnBrk="0" fontAlgn="base" hangingPunct="0">
              <a:spcBef>
                <a:spcPts val="0"/>
              </a:spcBef>
              <a:spcAft>
                <a:spcPct val="0"/>
              </a:spcAft>
              <a:buClr>
                <a:schemeClr val="dk2"/>
              </a:buClr>
              <a:buSzPct val="100000"/>
              <a:buNone/>
              <a:defRPr sz="3000">
                <a:solidFill>
                  <a:schemeClr val="dk2"/>
                </a:solidFill>
                <a:latin typeface="Arial"/>
                <a:ea typeface="Arial"/>
                <a:cs typeface="Arial"/>
                <a:sym typeface="Arial" panose="020B0604020202020204" pitchFamily="34" charset="0"/>
                <a:rtl val="0"/>
              </a:defRPr>
            </a:lvl4pPr>
            <a:lvl5pPr marL="0" indent="190500" algn="ctr" rtl="0" eaLnBrk="0" fontAlgn="base" hangingPunct="0">
              <a:spcBef>
                <a:spcPts val="0"/>
              </a:spcBef>
              <a:spcAft>
                <a:spcPct val="0"/>
              </a:spcAft>
              <a:buClr>
                <a:schemeClr val="dk2"/>
              </a:buClr>
              <a:buSzPct val="100000"/>
              <a:buNone/>
              <a:defRPr sz="3000">
                <a:solidFill>
                  <a:schemeClr val="dk2"/>
                </a:solidFill>
                <a:latin typeface="Arial"/>
                <a:ea typeface="Arial"/>
                <a:cs typeface="Arial"/>
                <a:sym typeface="Arial" panose="020B0604020202020204" pitchFamily="34" charset="0"/>
                <a:rtl val="0"/>
              </a:defRPr>
            </a:lvl5pPr>
            <a:lvl6pPr marL="0" marR="0" indent="19050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6pPr>
            <a:lvl7pPr marL="0" marR="0" indent="19050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7pPr>
            <a:lvl8pPr marL="0" marR="0" indent="19050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8pPr>
            <a:lvl9pPr marL="0" marR="0" indent="19050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9pPr>
          </a:lstStyle>
          <a:p>
            <a:pPr marL="300999" indent="-133777" eaLnBrk="1" hangingPunct="1">
              <a:spcBef>
                <a:spcPct val="0"/>
              </a:spcBef>
              <a:buClr>
                <a:srgbClr val="000000"/>
              </a:buClr>
              <a:defRPr/>
            </a:pPr>
            <a:r>
              <a:rPr lang="es-ES" altLang="es-ES" sz="3511" dirty="0">
                <a:solidFill>
                  <a:srgbClr val="0972CB"/>
                </a:solidFill>
                <a:latin typeface="Oxygen"/>
                <a:ea typeface="Oxygen"/>
                <a:cs typeface="Oxygen"/>
                <a:sym typeface="Oxygen"/>
              </a:rPr>
              <a:t>Machine </a:t>
            </a:r>
            <a:r>
              <a:rPr lang="es-ES" altLang="es-ES" sz="3511" dirty="0" err="1">
                <a:solidFill>
                  <a:srgbClr val="0972CB"/>
                </a:solidFill>
                <a:latin typeface="Oxygen"/>
                <a:ea typeface="Oxygen"/>
                <a:cs typeface="Oxygen"/>
                <a:sym typeface="Oxygen"/>
              </a:rPr>
              <a:t>Learning</a:t>
            </a:r>
            <a:endParaRPr lang="es-ES" altLang="es-ES" sz="3511" dirty="0">
              <a:solidFill>
                <a:srgbClr val="0972CB"/>
              </a:solidFill>
              <a:latin typeface="Oxygen"/>
              <a:ea typeface="Oxygen"/>
              <a:cs typeface="Oxygen"/>
              <a:sym typeface="Oxygen"/>
            </a:endParaRPr>
          </a:p>
          <a:p>
            <a:pPr marL="300999" indent="-133777" eaLnBrk="1" hangingPunct="1">
              <a:spcBef>
                <a:spcPct val="0"/>
              </a:spcBef>
              <a:buClr>
                <a:srgbClr val="000000"/>
              </a:buClr>
              <a:defRPr/>
            </a:pPr>
            <a:r>
              <a:rPr lang="es-ES" altLang="es-ES" sz="3511" dirty="0">
                <a:solidFill>
                  <a:srgbClr val="0972CB"/>
                </a:solidFill>
                <a:latin typeface="Oxygen"/>
                <a:ea typeface="Oxygen"/>
                <a:cs typeface="Oxygen"/>
                <a:sym typeface="Oxygen"/>
              </a:rPr>
              <a:t>SVM</a:t>
            </a:r>
          </a:p>
        </p:txBody>
      </p:sp>
      <p:sp>
        <p:nvSpPr>
          <p:cNvPr id="6" name="Shape 49">
            <a:extLst>
              <a:ext uri="{FF2B5EF4-FFF2-40B4-BE49-F238E27FC236}">
                <a16:creationId xmlns:a16="http://schemas.microsoft.com/office/drawing/2014/main" id="{3B39229B-4789-4E5F-A863-803DF35813F8}"/>
              </a:ext>
            </a:extLst>
          </p:cNvPr>
          <p:cNvSpPr txBox="1">
            <a:spLocks/>
          </p:cNvSpPr>
          <p:nvPr/>
        </p:nvSpPr>
        <p:spPr bwMode="auto">
          <a:xfrm>
            <a:off x="3774493" y="5130635"/>
            <a:ext cx="3330660" cy="652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0254" tIns="80254" rIns="80254" bIns="80254"/>
          <a:lstStyle>
            <a:defPPr marR="0" algn="l" rtl="0">
              <a:lnSpc>
                <a:spcPct val="100000"/>
              </a:lnSpc>
              <a:spcBef>
                <a:spcPts val="0"/>
              </a:spcBef>
              <a:spcAft>
                <a:spcPts val="0"/>
              </a:spcAft>
            </a:defPPr>
            <a:lvl1pPr marL="0" algn="ctr" rtl="0" eaLnBrk="0" fontAlgn="base" hangingPunct="0">
              <a:spcBef>
                <a:spcPts val="0"/>
              </a:spcBef>
              <a:spcAft>
                <a:spcPct val="0"/>
              </a:spcAft>
              <a:buClr>
                <a:schemeClr val="dk2"/>
              </a:buClr>
              <a:buNone/>
              <a:defRPr sz="1400">
                <a:solidFill>
                  <a:schemeClr val="dk2"/>
                </a:solidFill>
                <a:latin typeface="Arial"/>
                <a:ea typeface="Arial"/>
                <a:cs typeface="Arial"/>
                <a:sym typeface="Arial" panose="020B0604020202020204" pitchFamily="34" charset="0"/>
                <a:rtl val="0"/>
              </a:defRPr>
            </a:lvl1pPr>
            <a:lvl2pPr marL="0" indent="190500" algn="ctr" rtl="0" eaLnBrk="0" fontAlgn="base" hangingPunct="0">
              <a:spcBef>
                <a:spcPts val="0"/>
              </a:spcBef>
              <a:spcAft>
                <a:spcPct val="0"/>
              </a:spcAft>
              <a:buClr>
                <a:schemeClr val="dk2"/>
              </a:buClr>
              <a:buSzPct val="100000"/>
              <a:buNone/>
              <a:defRPr sz="3000">
                <a:solidFill>
                  <a:schemeClr val="dk2"/>
                </a:solidFill>
                <a:latin typeface="Arial"/>
                <a:ea typeface="Arial"/>
                <a:cs typeface="Arial"/>
                <a:sym typeface="Arial" panose="020B0604020202020204" pitchFamily="34" charset="0"/>
                <a:rtl val="0"/>
              </a:defRPr>
            </a:lvl2pPr>
            <a:lvl3pPr marL="0" indent="190500" algn="ctr" rtl="0" eaLnBrk="0" fontAlgn="base" hangingPunct="0">
              <a:spcBef>
                <a:spcPts val="0"/>
              </a:spcBef>
              <a:spcAft>
                <a:spcPct val="0"/>
              </a:spcAft>
              <a:buClr>
                <a:schemeClr val="dk2"/>
              </a:buClr>
              <a:buSzPct val="100000"/>
              <a:buNone/>
              <a:defRPr sz="3000">
                <a:solidFill>
                  <a:schemeClr val="dk2"/>
                </a:solidFill>
                <a:latin typeface="Arial"/>
                <a:ea typeface="Arial"/>
                <a:cs typeface="Arial"/>
                <a:sym typeface="Arial" panose="020B0604020202020204" pitchFamily="34" charset="0"/>
                <a:rtl val="0"/>
              </a:defRPr>
            </a:lvl3pPr>
            <a:lvl4pPr marL="0" indent="190500" algn="ctr" rtl="0" eaLnBrk="0" fontAlgn="base" hangingPunct="0">
              <a:spcBef>
                <a:spcPts val="0"/>
              </a:spcBef>
              <a:spcAft>
                <a:spcPct val="0"/>
              </a:spcAft>
              <a:buClr>
                <a:schemeClr val="dk2"/>
              </a:buClr>
              <a:buSzPct val="100000"/>
              <a:buNone/>
              <a:defRPr sz="3000">
                <a:solidFill>
                  <a:schemeClr val="dk2"/>
                </a:solidFill>
                <a:latin typeface="Arial"/>
                <a:ea typeface="Arial"/>
                <a:cs typeface="Arial"/>
                <a:sym typeface="Arial" panose="020B0604020202020204" pitchFamily="34" charset="0"/>
                <a:rtl val="0"/>
              </a:defRPr>
            </a:lvl4pPr>
            <a:lvl5pPr marL="0" indent="190500" algn="ctr" rtl="0" eaLnBrk="0" fontAlgn="base" hangingPunct="0">
              <a:spcBef>
                <a:spcPts val="0"/>
              </a:spcBef>
              <a:spcAft>
                <a:spcPct val="0"/>
              </a:spcAft>
              <a:buClr>
                <a:schemeClr val="dk2"/>
              </a:buClr>
              <a:buSzPct val="100000"/>
              <a:buNone/>
              <a:defRPr sz="3000">
                <a:solidFill>
                  <a:schemeClr val="dk2"/>
                </a:solidFill>
                <a:latin typeface="Arial"/>
                <a:ea typeface="Arial"/>
                <a:cs typeface="Arial"/>
                <a:sym typeface="Arial" panose="020B0604020202020204" pitchFamily="34" charset="0"/>
                <a:rtl val="0"/>
              </a:defRPr>
            </a:lvl5pPr>
            <a:lvl6pPr marL="0" marR="0" indent="19050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6pPr>
            <a:lvl7pPr marL="0" marR="0" indent="19050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7pPr>
            <a:lvl8pPr marL="0" marR="0" indent="19050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8pPr>
            <a:lvl9pPr marL="0" marR="0" indent="19050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9pPr>
          </a:lstStyle>
          <a:p>
            <a:pPr marL="300999" indent="-133777" eaLnBrk="1" hangingPunct="1">
              <a:spcBef>
                <a:spcPct val="0"/>
              </a:spcBef>
              <a:buClr>
                <a:srgbClr val="000000"/>
              </a:buClr>
              <a:defRPr/>
            </a:pPr>
            <a:r>
              <a:rPr lang="es-ES" altLang="es-ES" sz="1404" dirty="0">
                <a:solidFill>
                  <a:srgbClr val="0972CB"/>
                </a:solidFill>
                <a:latin typeface="Oxygen"/>
                <a:ea typeface="Oxygen"/>
                <a:cs typeface="Oxygen"/>
                <a:sym typeface="Oxygen"/>
              </a:rPr>
              <a:t>Daniel Gómez González</a:t>
            </a:r>
          </a:p>
          <a:p>
            <a:pPr marL="300999" indent="-133777" eaLnBrk="1" hangingPunct="1">
              <a:spcBef>
                <a:spcPct val="0"/>
              </a:spcBef>
              <a:buClr>
                <a:srgbClr val="000000"/>
              </a:buClr>
              <a:defRPr/>
            </a:pPr>
            <a:r>
              <a:rPr lang="es-ES" altLang="es-ES" sz="1404" dirty="0">
                <a:solidFill>
                  <a:srgbClr val="0972CB"/>
                </a:solidFill>
                <a:latin typeface="Oxygen"/>
                <a:ea typeface="Oxygen"/>
                <a:cs typeface="Oxygen"/>
                <a:sym typeface="Oxygen"/>
              </a:rPr>
              <a:t>Inmaculada Gutiérrez García-Pardo</a:t>
            </a:r>
          </a:p>
        </p:txBody>
      </p:sp>
      <p:pic>
        <p:nvPicPr>
          <p:cNvPr id="7" name="Imagen 1" descr="logo_ucm.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330786" y="1247852"/>
            <a:ext cx="2887412" cy="1070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34795" y="1134976"/>
            <a:ext cx="1295991" cy="12959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5900690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219200" y="1041400"/>
            <a:ext cx="7242391" cy="567282"/>
          </a:xfrm>
          <a:prstGeom prst="rect">
            <a:avLst/>
          </a:prstGeom>
        </p:spPr>
        <p:txBody>
          <a:bodyPr vert="horz" wrap="square" lIns="0" tIns="12711" rIns="0" bIns="0" rtlCol="0">
            <a:spAutoFit/>
          </a:bodyPr>
          <a:lstStyle/>
          <a:p>
            <a:pPr marL="12710">
              <a:spcBef>
                <a:spcPts val="100"/>
              </a:spcBef>
            </a:pPr>
            <a:r>
              <a:rPr lang="es-ES" sz="3603" b="1" spc="-5" dirty="0">
                <a:solidFill>
                  <a:srgbClr val="538DD3"/>
                </a:solidFill>
              </a:rPr>
              <a:t>4. Búsqueda paramétrica SVM</a:t>
            </a:r>
            <a:endParaRPr sz="3603" dirty="0"/>
          </a:p>
        </p:txBody>
      </p:sp>
      <p:sp>
        <p:nvSpPr>
          <p:cNvPr id="3" name="Rectángulo 2"/>
          <p:cNvSpPr/>
          <p:nvPr/>
        </p:nvSpPr>
        <p:spPr>
          <a:xfrm>
            <a:off x="762000" y="2032000"/>
            <a:ext cx="8637803" cy="507831"/>
          </a:xfrm>
          <a:prstGeom prst="rect">
            <a:avLst/>
          </a:prstGeom>
        </p:spPr>
        <p:txBody>
          <a:bodyPr wrap="square">
            <a:spAutoFit/>
          </a:bodyPr>
          <a:lstStyle/>
          <a:p>
            <a:pPr>
              <a:lnSpc>
                <a:spcPct val="150000"/>
              </a:lnSpc>
            </a:pPr>
            <a:r>
              <a:rPr lang="es-ES" dirty="0">
                <a:solidFill>
                  <a:srgbClr val="374151"/>
                </a:solidFill>
                <a:latin typeface="+mj-lt"/>
              </a:rPr>
              <a:t>En esta sección se explica cómo se debe llevar a cabo la búsqueda paramétrica en SVM</a:t>
            </a:r>
          </a:p>
        </p:txBody>
      </p:sp>
    </p:spTree>
    <p:extLst>
      <p:ext uri="{BB962C8B-B14F-4D97-AF65-F5344CB8AC3E}">
        <p14:creationId xmlns:p14="http://schemas.microsoft.com/office/powerpoint/2010/main" val="164505931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762000" y="431800"/>
            <a:ext cx="7778115" cy="430887"/>
          </a:xfrm>
        </p:spPr>
        <p:txBody>
          <a:bodyPr/>
          <a:lstStyle/>
          <a:p>
            <a:r>
              <a:rPr lang="es-ES" sz="2800" b="1" dirty="0">
                <a:solidFill>
                  <a:schemeClr val="tx2"/>
                </a:solidFill>
              </a:rPr>
              <a:t>Parámetros a considerar en SVM</a:t>
            </a:r>
          </a:p>
        </p:txBody>
      </p:sp>
      <p:sp>
        <p:nvSpPr>
          <p:cNvPr id="6" name="CuadroTexto 5"/>
          <p:cNvSpPr txBox="1"/>
          <p:nvPr/>
        </p:nvSpPr>
        <p:spPr>
          <a:xfrm>
            <a:off x="457200" y="1270000"/>
            <a:ext cx="9144000" cy="6001643"/>
          </a:xfrm>
          <a:prstGeom prst="rect">
            <a:avLst/>
          </a:prstGeom>
          <a:noFill/>
        </p:spPr>
        <p:txBody>
          <a:bodyPr wrap="square" rtlCol="0">
            <a:spAutoFit/>
          </a:bodyPr>
          <a:lstStyle/>
          <a:p>
            <a:pPr marL="285750" indent="-285750">
              <a:buFont typeface="Arial" panose="020B0604020202020204" pitchFamily="34" charset="0"/>
              <a:buChar char="•"/>
            </a:pPr>
            <a:r>
              <a:rPr lang="es-ES" sz="2400" b="1" dirty="0" err="1"/>
              <a:t>Párámetro</a:t>
            </a:r>
            <a:r>
              <a:rPr lang="es-ES" sz="2400" b="1" dirty="0"/>
              <a:t> C</a:t>
            </a:r>
            <a:r>
              <a:rPr lang="es-ES" sz="2400" dirty="0"/>
              <a:t>: aumentar C implica menor sesgo y mayor sobreajuste. El rango de valores que puede tomar C depende mucho de los datos</a:t>
            </a:r>
          </a:p>
          <a:p>
            <a:pPr marL="285750" indent="-285750">
              <a:buFont typeface="Arial" panose="020B0604020202020204" pitchFamily="34" charset="0"/>
              <a:buChar char="•"/>
            </a:pPr>
            <a:r>
              <a:rPr lang="es-ES" sz="2400" b="1" dirty="0"/>
              <a:t>Función de </a:t>
            </a:r>
            <a:r>
              <a:rPr lang="es-ES" sz="2400" b="1" dirty="0" err="1"/>
              <a:t>kernel</a:t>
            </a:r>
            <a:r>
              <a:rPr lang="es-ES" sz="2400" dirty="0"/>
              <a:t> (no siempre es necesaria) y su(s) parámetro(s):</a:t>
            </a:r>
          </a:p>
          <a:p>
            <a:pPr marL="285750" lvl="8" indent="-285750">
              <a:buFont typeface="Wingdings" panose="05000000000000000000" pitchFamily="2" charset="2"/>
              <a:buChar char="q"/>
            </a:pPr>
            <a:r>
              <a:rPr lang="es-ES" sz="2400" b="1" dirty="0"/>
              <a:t>RBF</a:t>
            </a:r>
            <a:r>
              <a:rPr lang="es-ES" sz="2400" dirty="0"/>
              <a:t>: aumentar el parámetro ꝩ en la función RBF implica menor sesgo y mayor sobreajuste.</a:t>
            </a:r>
          </a:p>
          <a:p>
            <a:pPr marL="285750" lvl="7" indent="-285750">
              <a:buFont typeface="Wingdings" panose="05000000000000000000" pitchFamily="2" charset="2"/>
              <a:buChar char="q"/>
            </a:pPr>
            <a:r>
              <a:rPr lang="es-ES" sz="2400" b="1" dirty="0" err="1"/>
              <a:t>Polonomial</a:t>
            </a:r>
            <a:r>
              <a:rPr lang="es-ES" sz="2400" dirty="0"/>
              <a:t>: aumentar el grado del polinomio implica menor sesgo y mayor sobreajuste</a:t>
            </a:r>
          </a:p>
          <a:p>
            <a:endParaRPr lang="es-ES" sz="2400" dirty="0"/>
          </a:p>
          <a:p>
            <a:endParaRPr lang="es-ES" sz="2400" dirty="0"/>
          </a:p>
          <a:p>
            <a:endParaRPr lang="es-ES" sz="2400" dirty="0"/>
          </a:p>
          <a:p>
            <a:r>
              <a:rPr lang="es-ES" sz="2400" dirty="0">
                <a:solidFill>
                  <a:srgbClr val="FF0000"/>
                </a:solidFill>
              </a:rPr>
              <a:t>OJO: hay interdependencia entre ambos parámetros</a:t>
            </a:r>
          </a:p>
          <a:p>
            <a:endParaRPr lang="es-ES" sz="2400" dirty="0"/>
          </a:p>
          <a:p>
            <a:r>
              <a:rPr lang="es-ES" sz="2400" dirty="0"/>
              <a:t>Más información en https://scikit-learn.org/stable/auto_examples/svm/plot_rbf_parameters.html </a:t>
            </a:r>
          </a:p>
        </p:txBody>
      </p:sp>
    </p:spTree>
    <p:extLst>
      <p:ext uri="{BB962C8B-B14F-4D97-AF65-F5344CB8AC3E}">
        <p14:creationId xmlns:p14="http://schemas.microsoft.com/office/powerpoint/2010/main" val="309510098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9748893" y="1198105"/>
            <a:ext cx="176809" cy="5149109"/>
          </a:xfrm>
          <a:prstGeom prst="rect">
            <a:avLst/>
          </a:prstGeom>
        </p:spPr>
      </p:pic>
      <p:sp>
        <p:nvSpPr>
          <p:cNvPr id="3" name="object 3"/>
          <p:cNvSpPr txBox="1"/>
          <p:nvPr/>
        </p:nvSpPr>
        <p:spPr>
          <a:xfrm>
            <a:off x="685800" y="732419"/>
            <a:ext cx="9144000" cy="5280933"/>
          </a:xfrm>
          <a:prstGeom prst="rect">
            <a:avLst/>
          </a:prstGeom>
        </p:spPr>
        <p:txBody>
          <a:bodyPr vert="horz" wrap="square" lIns="0" tIns="12700" rIns="0" bIns="0" rtlCol="0">
            <a:spAutoFit/>
          </a:bodyPr>
          <a:lstStyle/>
          <a:p>
            <a:pPr marL="13970">
              <a:lnSpc>
                <a:spcPts val="2235"/>
              </a:lnSpc>
              <a:spcBef>
                <a:spcPts val="100"/>
              </a:spcBef>
            </a:pPr>
            <a:r>
              <a:rPr sz="2400" b="1" spc="-45" dirty="0">
                <a:solidFill>
                  <a:schemeClr val="tx1"/>
                </a:solidFill>
                <a:latin typeface="+mj-lt"/>
                <a:cs typeface="Times New Roman"/>
              </a:rPr>
              <a:t>Ventajas</a:t>
            </a:r>
            <a:r>
              <a:rPr sz="2400" b="1" spc="-5" dirty="0">
                <a:solidFill>
                  <a:schemeClr val="tx1"/>
                </a:solidFill>
                <a:latin typeface="+mj-lt"/>
                <a:cs typeface="Times New Roman"/>
              </a:rPr>
              <a:t> </a:t>
            </a:r>
            <a:r>
              <a:rPr sz="2400" spc="-30" dirty="0">
                <a:solidFill>
                  <a:schemeClr val="tx1"/>
                </a:solidFill>
                <a:latin typeface="+mj-lt"/>
                <a:cs typeface="Times New Roman"/>
              </a:rPr>
              <a:t>de</a:t>
            </a:r>
            <a:r>
              <a:rPr sz="2400" spc="-90" dirty="0">
                <a:solidFill>
                  <a:schemeClr val="tx1"/>
                </a:solidFill>
                <a:latin typeface="+mj-lt"/>
                <a:cs typeface="Times New Roman"/>
              </a:rPr>
              <a:t> </a:t>
            </a:r>
            <a:r>
              <a:rPr sz="2400" spc="-25" dirty="0">
                <a:solidFill>
                  <a:schemeClr val="tx1"/>
                </a:solidFill>
                <a:latin typeface="+mj-lt"/>
                <a:cs typeface="Times New Roman"/>
              </a:rPr>
              <a:t>SVM</a:t>
            </a:r>
            <a:r>
              <a:rPr lang="es-ES" sz="2400" dirty="0">
                <a:solidFill>
                  <a:schemeClr val="tx1"/>
                </a:solidFill>
                <a:latin typeface="+mj-lt"/>
                <a:cs typeface="Times New Roman"/>
              </a:rPr>
              <a:t> </a:t>
            </a:r>
            <a:r>
              <a:rPr sz="2400" dirty="0">
                <a:solidFill>
                  <a:schemeClr val="tx1"/>
                </a:solidFill>
                <a:latin typeface="+mj-lt"/>
                <a:cs typeface="Times New Roman"/>
              </a:rPr>
              <a:t>(</a:t>
            </a:r>
            <a:r>
              <a:rPr sz="2400" u="heavy" dirty="0">
                <a:solidFill>
                  <a:schemeClr val="tx1"/>
                </a:solidFill>
                <a:uFill>
                  <a:solidFill>
                    <a:srgbClr val="130C80"/>
                  </a:solidFill>
                </a:uFill>
                <a:latin typeface="+mj-lt"/>
                <a:cs typeface="Times New Roman"/>
                <a:hlinkClick r:id="rId3"/>
              </a:rPr>
              <a:t>htlp://www.svms.org/</a:t>
            </a:r>
            <a:r>
              <a:rPr sz="2400" spc="40" dirty="0">
                <a:solidFill>
                  <a:schemeClr val="tx1"/>
                </a:solidFill>
                <a:latin typeface="+mj-lt"/>
                <a:cs typeface="Times New Roman"/>
              </a:rPr>
              <a:t> </a:t>
            </a:r>
            <a:r>
              <a:rPr sz="2400" dirty="0">
                <a:solidFill>
                  <a:schemeClr val="tx1"/>
                </a:solidFill>
                <a:latin typeface="+mj-lt"/>
                <a:cs typeface="Times New Roman"/>
              </a:rPr>
              <a:t>para</a:t>
            </a:r>
            <a:r>
              <a:rPr sz="2400" spc="5" dirty="0">
                <a:solidFill>
                  <a:schemeClr val="tx1"/>
                </a:solidFill>
                <a:latin typeface="+mj-lt"/>
                <a:cs typeface="Times New Roman"/>
              </a:rPr>
              <a:t> </a:t>
            </a:r>
            <a:r>
              <a:rPr sz="2400" dirty="0">
                <a:solidFill>
                  <a:schemeClr val="tx1"/>
                </a:solidFill>
                <a:latin typeface="+mj-lt"/>
                <a:cs typeface="Times New Roman"/>
              </a:rPr>
              <a:t>m</a:t>
            </a:r>
            <a:r>
              <a:rPr lang="es-ES" sz="2400" dirty="0">
                <a:solidFill>
                  <a:schemeClr val="tx1"/>
                </a:solidFill>
                <a:latin typeface="+mj-lt"/>
                <a:cs typeface="Times New Roman"/>
              </a:rPr>
              <a:t>á</a:t>
            </a:r>
            <a:r>
              <a:rPr sz="2400" dirty="0">
                <a:solidFill>
                  <a:schemeClr val="tx1"/>
                </a:solidFill>
                <a:latin typeface="+mj-lt"/>
                <a:cs typeface="Times New Roman"/>
              </a:rPr>
              <a:t>s</a:t>
            </a:r>
            <a:r>
              <a:rPr sz="2400" spc="-10" dirty="0">
                <a:solidFill>
                  <a:schemeClr val="tx1"/>
                </a:solidFill>
                <a:latin typeface="+mj-lt"/>
                <a:cs typeface="Times New Roman"/>
              </a:rPr>
              <a:t> </a:t>
            </a:r>
            <a:r>
              <a:rPr sz="2400" dirty="0">
                <a:solidFill>
                  <a:schemeClr val="tx1"/>
                </a:solidFill>
                <a:latin typeface="+mj-lt"/>
                <a:cs typeface="Times New Roman"/>
              </a:rPr>
              <a:t>detalles</a:t>
            </a:r>
            <a:r>
              <a:rPr sz="2400" spc="5" dirty="0">
                <a:solidFill>
                  <a:schemeClr val="tx1"/>
                </a:solidFill>
                <a:latin typeface="+mj-lt"/>
                <a:cs typeface="Times New Roman"/>
              </a:rPr>
              <a:t> </a:t>
            </a:r>
            <a:r>
              <a:rPr sz="2400" dirty="0" err="1">
                <a:solidFill>
                  <a:schemeClr val="tx1"/>
                </a:solidFill>
                <a:latin typeface="+mj-lt"/>
                <a:cs typeface="Times New Roman"/>
              </a:rPr>
              <a:t>sobre</a:t>
            </a:r>
            <a:r>
              <a:rPr sz="2400" spc="-35" dirty="0">
                <a:solidFill>
                  <a:schemeClr val="tx1"/>
                </a:solidFill>
                <a:latin typeface="+mj-lt"/>
                <a:cs typeface="Times New Roman"/>
              </a:rPr>
              <a:t> </a:t>
            </a:r>
            <a:r>
              <a:rPr sz="2400" spc="-20" dirty="0">
                <a:solidFill>
                  <a:schemeClr val="tx1"/>
                </a:solidFill>
                <a:latin typeface="+mj-lt"/>
                <a:cs typeface="Times New Roman"/>
              </a:rPr>
              <a:t>SVM)</a:t>
            </a:r>
            <a:endParaRPr lang="es-ES" sz="2400" spc="-20" dirty="0">
              <a:solidFill>
                <a:schemeClr val="tx1"/>
              </a:solidFill>
              <a:latin typeface="+mj-lt"/>
              <a:cs typeface="Times New Roman"/>
            </a:endParaRPr>
          </a:p>
          <a:p>
            <a:pPr marL="13970">
              <a:lnSpc>
                <a:spcPts val="2235"/>
              </a:lnSpc>
              <a:spcBef>
                <a:spcPts val="100"/>
              </a:spcBef>
            </a:pPr>
            <a:endParaRPr lang="es-ES" sz="2400" dirty="0">
              <a:solidFill>
                <a:schemeClr val="tx1"/>
              </a:solidFill>
              <a:latin typeface="+mj-lt"/>
              <a:cs typeface="Times New Roman"/>
            </a:endParaRPr>
          </a:p>
          <a:p>
            <a:pPr marL="356870" indent="-342900">
              <a:lnSpc>
                <a:spcPts val="2235"/>
              </a:lnSpc>
              <a:spcBef>
                <a:spcPts val="100"/>
              </a:spcBef>
              <a:buFont typeface="Arial" panose="020B0604020202020204" pitchFamily="34" charset="0"/>
              <a:buChar char="•"/>
            </a:pPr>
            <a:r>
              <a:rPr sz="2400" spc="-10" dirty="0" err="1">
                <a:solidFill>
                  <a:schemeClr val="tx1"/>
                </a:solidFill>
                <a:latin typeface="+mj-lt"/>
                <a:cs typeface="Times New Roman"/>
              </a:rPr>
              <a:t>Muy</a:t>
            </a:r>
            <a:r>
              <a:rPr sz="2400" spc="-10" dirty="0">
                <a:solidFill>
                  <a:schemeClr val="tx1"/>
                </a:solidFill>
                <a:latin typeface="+mj-lt"/>
                <a:cs typeface="Times New Roman"/>
              </a:rPr>
              <a:t> flexible, </a:t>
            </a:r>
            <a:r>
              <a:rPr sz="2400" spc="-10" dirty="0" err="1">
                <a:solidFill>
                  <a:schemeClr val="tx1"/>
                </a:solidFill>
                <a:latin typeface="+mj-lt"/>
                <a:cs typeface="Times New Roman"/>
              </a:rPr>
              <a:t>sobre</a:t>
            </a:r>
            <a:r>
              <a:rPr sz="2400" spc="-10" dirty="0">
                <a:solidFill>
                  <a:schemeClr val="tx1"/>
                </a:solidFill>
                <a:latin typeface="+mj-lt"/>
                <a:cs typeface="Times New Roman"/>
              </a:rPr>
              <a:t> </a:t>
            </a:r>
            <a:r>
              <a:rPr sz="2400" spc="-10" dirty="0" err="1">
                <a:solidFill>
                  <a:schemeClr val="tx1"/>
                </a:solidFill>
                <a:latin typeface="+mj-lt"/>
                <a:cs typeface="Times New Roman"/>
              </a:rPr>
              <a:t>todo</a:t>
            </a:r>
            <a:r>
              <a:rPr sz="2400" spc="-10" dirty="0">
                <a:solidFill>
                  <a:schemeClr val="tx1"/>
                </a:solidFill>
                <a:latin typeface="+mj-lt"/>
                <a:cs typeface="Times New Roman"/>
              </a:rPr>
              <a:t> </a:t>
            </a:r>
            <a:r>
              <a:rPr sz="2400" spc="-10" dirty="0" err="1">
                <a:solidFill>
                  <a:schemeClr val="tx1"/>
                </a:solidFill>
                <a:latin typeface="+mj-lt"/>
                <a:cs typeface="Times New Roman"/>
              </a:rPr>
              <a:t>por</a:t>
            </a:r>
            <a:r>
              <a:rPr sz="2400" spc="-10" dirty="0">
                <a:solidFill>
                  <a:schemeClr val="tx1"/>
                </a:solidFill>
                <a:latin typeface="+mj-lt"/>
                <a:cs typeface="Times New Roman"/>
              </a:rPr>
              <a:t> el </a:t>
            </a:r>
            <a:r>
              <a:rPr sz="2400" spc="-10" dirty="0" err="1">
                <a:solidFill>
                  <a:schemeClr val="tx1"/>
                </a:solidFill>
                <a:latin typeface="+mj-lt"/>
                <a:cs typeface="Times New Roman"/>
              </a:rPr>
              <a:t>truco</a:t>
            </a:r>
            <a:r>
              <a:rPr sz="2400" spc="-10" dirty="0">
                <a:solidFill>
                  <a:schemeClr val="tx1"/>
                </a:solidFill>
                <a:latin typeface="+mj-lt"/>
                <a:cs typeface="Times New Roman"/>
              </a:rPr>
              <a:t> </a:t>
            </a:r>
            <a:r>
              <a:rPr sz="2400" spc="-10" dirty="0" err="1">
                <a:solidFill>
                  <a:schemeClr val="tx1"/>
                </a:solidFill>
                <a:latin typeface="+mj-lt"/>
                <a:cs typeface="Times New Roman"/>
              </a:rPr>
              <a:t>Kemel</a:t>
            </a:r>
            <a:r>
              <a:rPr sz="2400" spc="-10" dirty="0">
                <a:solidFill>
                  <a:schemeClr val="tx1"/>
                </a:solidFill>
                <a:latin typeface="+mj-lt"/>
                <a:cs typeface="Times New Roman"/>
              </a:rPr>
              <a:t>. Hay </a:t>
            </a:r>
            <a:r>
              <a:rPr sz="2400" spc="-10" dirty="0" err="1">
                <a:solidFill>
                  <a:schemeClr val="tx1"/>
                </a:solidFill>
                <a:latin typeface="+mj-lt"/>
                <a:cs typeface="Times New Roman"/>
              </a:rPr>
              <a:t>versión</a:t>
            </a:r>
            <a:r>
              <a:rPr sz="2400" spc="-10" dirty="0">
                <a:solidFill>
                  <a:schemeClr val="tx1"/>
                </a:solidFill>
                <a:latin typeface="+mj-lt"/>
                <a:cs typeface="Times New Roman"/>
              </a:rPr>
              <a:t> para </a:t>
            </a:r>
            <a:r>
              <a:rPr sz="2400" spc="-10" dirty="0" err="1">
                <a:solidFill>
                  <a:schemeClr val="tx1"/>
                </a:solidFill>
                <a:latin typeface="+mj-lt"/>
                <a:cs typeface="Times New Roman"/>
              </a:rPr>
              <a:t>regresión</a:t>
            </a:r>
            <a:r>
              <a:rPr sz="2400" spc="-10" dirty="0">
                <a:solidFill>
                  <a:schemeClr val="tx1"/>
                </a:solidFill>
                <a:latin typeface="+mj-lt"/>
                <a:cs typeface="Times New Roman"/>
              </a:rPr>
              <a:t> y</a:t>
            </a:r>
            <a:r>
              <a:rPr lang="es-ES" sz="2400" spc="-10" dirty="0">
                <a:solidFill>
                  <a:schemeClr val="tx1"/>
                </a:solidFill>
                <a:latin typeface="+mj-lt"/>
                <a:cs typeface="Times New Roman"/>
              </a:rPr>
              <a:t> </a:t>
            </a:r>
            <a:r>
              <a:rPr sz="2400" spc="-10" dirty="0">
                <a:solidFill>
                  <a:schemeClr val="tx1"/>
                </a:solidFill>
                <a:latin typeface="+mj-lt"/>
                <a:cs typeface="Times New Roman"/>
              </a:rPr>
              <a:t>para </a:t>
            </a:r>
            <a:r>
              <a:rPr sz="2400" spc="-10" dirty="0" err="1">
                <a:solidFill>
                  <a:schemeClr val="tx1"/>
                </a:solidFill>
                <a:latin typeface="+mj-lt"/>
                <a:cs typeface="Times New Roman"/>
              </a:rPr>
              <a:t>clasificación</a:t>
            </a:r>
            <a:r>
              <a:rPr sz="2400" spc="-10" dirty="0">
                <a:solidFill>
                  <a:schemeClr val="tx1"/>
                </a:solidFill>
                <a:latin typeface="+mj-lt"/>
                <a:cs typeface="Times New Roman"/>
              </a:rPr>
              <a:t> multinomial. </a:t>
            </a:r>
            <a:r>
              <a:rPr sz="2400" spc="-10" dirty="0" err="1">
                <a:solidFill>
                  <a:schemeClr val="tx1"/>
                </a:solidFill>
                <a:latin typeface="+mj-lt"/>
                <a:cs typeface="Times New Roman"/>
              </a:rPr>
              <a:t>Ambas</a:t>
            </a:r>
            <a:r>
              <a:rPr sz="2400" spc="-10" dirty="0">
                <a:solidFill>
                  <a:schemeClr val="tx1"/>
                </a:solidFill>
                <a:latin typeface="+mj-lt"/>
                <a:cs typeface="Times New Roman"/>
              </a:rPr>
              <a:t> </a:t>
            </a:r>
            <a:r>
              <a:rPr sz="2400" spc="-10" dirty="0" err="1">
                <a:solidFill>
                  <a:schemeClr val="tx1"/>
                </a:solidFill>
                <a:latin typeface="+mj-lt"/>
                <a:cs typeface="Times New Roman"/>
              </a:rPr>
              <a:t>tienen</a:t>
            </a:r>
            <a:r>
              <a:rPr sz="2400" spc="-10" dirty="0">
                <a:solidFill>
                  <a:schemeClr val="tx1"/>
                </a:solidFill>
                <a:latin typeface="+mj-lt"/>
                <a:cs typeface="Times New Roman"/>
              </a:rPr>
              <a:t> </a:t>
            </a:r>
            <a:r>
              <a:rPr sz="2400" spc="-10" dirty="0" err="1">
                <a:solidFill>
                  <a:schemeClr val="tx1"/>
                </a:solidFill>
                <a:latin typeface="+mj-lt"/>
                <a:cs typeface="Times New Roman"/>
              </a:rPr>
              <a:t>buenas</a:t>
            </a:r>
            <a:r>
              <a:rPr sz="2400" spc="-10" dirty="0">
                <a:solidFill>
                  <a:schemeClr val="tx1"/>
                </a:solidFill>
                <a:latin typeface="+mj-lt"/>
                <a:cs typeface="Times New Roman"/>
              </a:rPr>
              <a:t> </a:t>
            </a:r>
            <a:r>
              <a:rPr sz="2400" spc="-10" dirty="0" err="1">
                <a:solidFill>
                  <a:schemeClr val="tx1"/>
                </a:solidFill>
                <a:latin typeface="+mj-lt"/>
                <a:cs typeface="Times New Roman"/>
              </a:rPr>
              <a:t>propieda</a:t>
            </a:r>
            <a:r>
              <a:rPr lang="es-ES" sz="2400" spc="-10" dirty="0">
                <a:solidFill>
                  <a:schemeClr val="tx1"/>
                </a:solidFill>
                <a:latin typeface="+mj-lt"/>
                <a:cs typeface="Times New Roman"/>
              </a:rPr>
              <a:t>des.</a:t>
            </a:r>
          </a:p>
          <a:p>
            <a:pPr marL="356870" indent="-342900">
              <a:lnSpc>
                <a:spcPts val="2235"/>
              </a:lnSpc>
              <a:spcBef>
                <a:spcPts val="100"/>
              </a:spcBef>
              <a:buFont typeface="Arial" panose="020B0604020202020204" pitchFamily="34" charset="0"/>
              <a:buChar char="•"/>
            </a:pPr>
            <a:r>
              <a:rPr sz="2400" spc="-10" dirty="0" err="1">
                <a:solidFill>
                  <a:schemeClr val="tx1"/>
                </a:solidFill>
                <a:latin typeface="+mj-lt"/>
                <a:cs typeface="Times New Roman"/>
              </a:rPr>
              <a:t>Puede</a:t>
            </a:r>
            <a:r>
              <a:rPr sz="2400" spc="-10" dirty="0">
                <a:solidFill>
                  <a:schemeClr val="tx1"/>
                </a:solidFill>
                <a:latin typeface="+mj-lt"/>
                <a:cs typeface="Times New Roman"/>
              </a:rPr>
              <a:t> </a:t>
            </a:r>
            <a:r>
              <a:rPr sz="2400" spc="-10" dirty="0" err="1">
                <a:solidFill>
                  <a:schemeClr val="tx1"/>
                </a:solidFill>
                <a:latin typeface="+mj-lt"/>
                <a:cs typeface="Times New Roman"/>
              </a:rPr>
              <a:t>competir</a:t>
            </a:r>
            <a:r>
              <a:rPr sz="2400" spc="-10" dirty="0">
                <a:solidFill>
                  <a:schemeClr val="tx1"/>
                </a:solidFill>
                <a:latin typeface="+mj-lt"/>
                <a:cs typeface="Times New Roman"/>
              </a:rPr>
              <a:t> </a:t>
            </a:r>
            <a:r>
              <a:rPr sz="2400" spc="-10" dirty="0" err="1">
                <a:solidFill>
                  <a:schemeClr val="tx1"/>
                </a:solidFill>
                <a:latin typeface="+mj-lt"/>
                <a:cs typeface="Times New Roman"/>
              </a:rPr>
              <a:t>en</a:t>
            </a:r>
            <a:r>
              <a:rPr sz="2400" spc="-10" dirty="0">
                <a:solidFill>
                  <a:schemeClr val="tx1"/>
                </a:solidFill>
                <a:latin typeface="+mj-lt"/>
                <a:cs typeface="Times New Roman"/>
              </a:rPr>
              <a:t> </a:t>
            </a:r>
            <a:r>
              <a:rPr sz="2400" spc="-10" dirty="0" err="1">
                <a:solidFill>
                  <a:schemeClr val="tx1"/>
                </a:solidFill>
                <a:latin typeface="+mj-lt"/>
                <a:cs typeface="Times New Roman"/>
              </a:rPr>
              <a:t>datos</a:t>
            </a:r>
            <a:r>
              <a:rPr sz="2400" spc="-10" dirty="0">
                <a:solidFill>
                  <a:schemeClr val="tx1"/>
                </a:solidFill>
                <a:latin typeface="+mj-lt"/>
                <a:cs typeface="Times New Roman"/>
              </a:rPr>
              <a:t> </a:t>
            </a:r>
            <a:r>
              <a:rPr sz="2400" dirty="0" err="1">
                <a:solidFill>
                  <a:schemeClr val="tx1"/>
                </a:solidFill>
                <a:latin typeface="+mj-lt"/>
                <a:cs typeface="Times New Roman"/>
              </a:rPr>
              <a:t>separables</a:t>
            </a:r>
            <a:r>
              <a:rPr sz="2400" spc="75" dirty="0">
                <a:solidFill>
                  <a:schemeClr val="tx1"/>
                </a:solidFill>
                <a:latin typeface="+mj-lt"/>
                <a:cs typeface="Times New Roman"/>
              </a:rPr>
              <a:t> </a:t>
            </a:r>
            <a:r>
              <a:rPr sz="2400" spc="-10" dirty="0" err="1">
                <a:solidFill>
                  <a:schemeClr val="tx1"/>
                </a:solidFill>
                <a:latin typeface="+mj-lt"/>
                <a:cs typeface="Times New Roman"/>
              </a:rPr>
              <a:t>linealmente</a:t>
            </a:r>
            <a:r>
              <a:rPr sz="2400" spc="95" dirty="0">
                <a:solidFill>
                  <a:schemeClr val="tx1"/>
                </a:solidFill>
                <a:latin typeface="+mj-lt"/>
                <a:cs typeface="Times New Roman"/>
              </a:rPr>
              <a:t> </a:t>
            </a:r>
            <a:r>
              <a:rPr sz="2400" dirty="0">
                <a:solidFill>
                  <a:schemeClr val="tx1"/>
                </a:solidFill>
                <a:latin typeface="+mj-lt"/>
                <a:cs typeface="Times New Roman"/>
              </a:rPr>
              <a:t>con</a:t>
            </a:r>
            <a:r>
              <a:rPr sz="2400" spc="10" dirty="0">
                <a:solidFill>
                  <a:schemeClr val="tx1"/>
                </a:solidFill>
                <a:latin typeface="+mj-lt"/>
                <a:cs typeface="Times New Roman"/>
              </a:rPr>
              <a:t> </a:t>
            </a:r>
            <a:r>
              <a:rPr sz="2400" dirty="0">
                <a:solidFill>
                  <a:schemeClr val="tx1"/>
                </a:solidFill>
                <a:latin typeface="+mj-lt"/>
                <a:cs typeface="Times New Roman"/>
              </a:rPr>
              <a:t>la</a:t>
            </a:r>
            <a:r>
              <a:rPr sz="2400" spc="15" dirty="0">
                <a:solidFill>
                  <a:schemeClr val="tx1"/>
                </a:solidFill>
                <a:latin typeface="+mj-lt"/>
                <a:cs typeface="Times New Roman"/>
              </a:rPr>
              <a:t> </a:t>
            </a:r>
            <a:r>
              <a:rPr sz="2400" dirty="0" err="1">
                <a:solidFill>
                  <a:schemeClr val="tx1"/>
                </a:solidFill>
                <a:latin typeface="+mj-lt"/>
                <a:cs typeface="Times New Roman"/>
              </a:rPr>
              <a:t>regresión</a:t>
            </a:r>
            <a:r>
              <a:rPr sz="2400" spc="75" dirty="0">
                <a:solidFill>
                  <a:schemeClr val="tx1"/>
                </a:solidFill>
                <a:latin typeface="+mj-lt"/>
                <a:cs typeface="Times New Roman"/>
              </a:rPr>
              <a:t> </a:t>
            </a:r>
            <a:r>
              <a:rPr sz="2400" spc="-10" dirty="0" err="1">
                <a:solidFill>
                  <a:schemeClr val="tx1"/>
                </a:solidFill>
                <a:latin typeface="+mj-lt"/>
                <a:cs typeface="Times New Roman"/>
              </a:rPr>
              <a:t>logística</a:t>
            </a:r>
            <a:r>
              <a:rPr lang="es-ES" sz="2400" spc="-10" dirty="0">
                <a:solidFill>
                  <a:schemeClr val="tx1"/>
                </a:solidFill>
                <a:latin typeface="+mj-lt"/>
                <a:cs typeface="Times New Roman"/>
              </a:rPr>
              <a:t>.</a:t>
            </a:r>
          </a:p>
          <a:p>
            <a:pPr marL="356870" indent="-342900">
              <a:lnSpc>
                <a:spcPts val="2235"/>
              </a:lnSpc>
              <a:spcBef>
                <a:spcPts val="100"/>
              </a:spcBef>
              <a:buFont typeface="Arial" panose="020B0604020202020204" pitchFamily="34" charset="0"/>
              <a:buChar char="•"/>
            </a:pPr>
            <a:r>
              <a:rPr sz="2400" spc="-10" dirty="0">
                <a:solidFill>
                  <a:schemeClr val="tx1"/>
                </a:solidFill>
                <a:latin typeface="+mj-lt"/>
                <a:cs typeface="Times New Roman"/>
              </a:rPr>
              <a:t>Buena </a:t>
            </a:r>
            <a:r>
              <a:rPr sz="2400" spc="-30" dirty="0">
                <a:solidFill>
                  <a:schemeClr val="tx1"/>
                </a:solidFill>
                <a:latin typeface="+mj-lt"/>
                <a:cs typeface="Times New Roman"/>
              </a:rPr>
              <a:t>performance</a:t>
            </a:r>
            <a:r>
              <a:rPr sz="2400" spc="5" dirty="0">
                <a:solidFill>
                  <a:schemeClr val="tx1"/>
                </a:solidFill>
                <a:latin typeface="+mj-lt"/>
                <a:cs typeface="Times New Roman"/>
              </a:rPr>
              <a:t> </a:t>
            </a:r>
            <a:r>
              <a:rPr sz="2400" dirty="0" err="1">
                <a:solidFill>
                  <a:schemeClr val="tx1"/>
                </a:solidFill>
                <a:latin typeface="+mj-lt"/>
                <a:cs typeface="Times New Roman"/>
              </a:rPr>
              <a:t>en</a:t>
            </a:r>
            <a:r>
              <a:rPr sz="2400" spc="-110" dirty="0">
                <a:solidFill>
                  <a:schemeClr val="tx1"/>
                </a:solidFill>
                <a:latin typeface="+mj-lt"/>
                <a:cs typeface="Times New Roman"/>
              </a:rPr>
              <a:t> </a:t>
            </a:r>
            <a:r>
              <a:rPr sz="2400" spc="-10" dirty="0" err="1">
                <a:solidFill>
                  <a:schemeClr val="tx1"/>
                </a:solidFill>
                <a:latin typeface="+mj-lt"/>
                <a:cs typeface="Times New Roman"/>
              </a:rPr>
              <a:t>clasificación</a:t>
            </a:r>
            <a:r>
              <a:rPr sz="2400" spc="15" dirty="0">
                <a:solidFill>
                  <a:schemeClr val="tx1"/>
                </a:solidFill>
                <a:latin typeface="+mj-lt"/>
                <a:cs typeface="Times New Roman"/>
              </a:rPr>
              <a:t> </a:t>
            </a:r>
            <a:r>
              <a:rPr sz="2400" dirty="0">
                <a:solidFill>
                  <a:schemeClr val="tx1"/>
                </a:solidFill>
                <a:latin typeface="+mj-lt"/>
                <a:cs typeface="Times New Roman"/>
              </a:rPr>
              <a:t>de</a:t>
            </a:r>
            <a:r>
              <a:rPr sz="2400" spc="-50" dirty="0">
                <a:solidFill>
                  <a:schemeClr val="tx1"/>
                </a:solidFill>
                <a:latin typeface="+mj-lt"/>
                <a:cs typeface="Times New Roman"/>
              </a:rPr>
              <a:t> </a:t>
            </a:r>
            <a:r>
              <a:rPr sz="2400" spc="-10" dirty="0" err="1">
                <a:solidFill>
                  <a:schemeClr val="tx1"/>
                </a:solidFill>
                <a:latin typeface="+mj-lt"/>
                <a:cs typeface="Times New Roman"/>
              </a:rPr>
              <a:t>imágenes</a:t>
            </a:r>
            <a:r>
              <a:rPr sz="2400" spc="-10" dirty="0">
                <a:solidFill>
                  <a:schemeClr val="tx1"/>
                </a:solidFill>
                <a:latin typeface="+mj-lt"/>
                <a:cs typeface="Times New Roman"/>
              </a:rPr>
              <a:t>.</a:t>
            </a:r>
            <a:endParaRPr sz="2400" dirty="0">
              <a:solidFill>
                <a:schemeClr val="tx1"/>
              </a:solidFill>
              <a:latin typeface="+mj-lt"/>
              <a:cs typeface="Times New Roman"/>
            </a:endParaRPr>
          </a:p>
          <a:p>
            <a:pPr marL="12700">
              <a:lnSpc>
                <a:spcPct val="100000"/>
              </a:lnSpc>
              <a:spcBef>
                <a:spcPts val="1980"/>
              </a:spcBef>
            </a:pPr>
            <a:r>
              <a:rPr sz="2400" b="1" dirty="0" err="1">
                <a:solidFill>
                  <a:schemeClr val="tx1"/>
                </a:solidFill>
                <a:latin typeface="+mj-lt"/>
                <a:cs typeface="Times New Roman"/>
              </a:rPr>
              <a:t>Desventajas</a:t>
            </a:r>
            <a:r>
              <a:rPr sz="2400" b="1" spc="45" dirty="0">
                <a:solidFill>
                  <a:schemeClr val="tx1"/>
                </a:solidFill>
                <a:latin typeface="+mj-lt"/>
                <a:cs typeface="Times New Roman"/>
              </a:rPr>
              <a:t> </a:t>
            </a:r>
            <a:r>
              <a:rPr sz="2400" dirty="0">
                <a:solidFill>
                  <a:schemeClr val="tx1"/>
                </a:solidFill>
                <a:latin typeface="+mj-lt"/>
                <a:cs typeface="Times New Roman"/>
              </a:rPr>
              <a:t>de</a:t>
            </a:r>
            <a:r>
              <a:rPr sz="2400" spc="-50" dirty="0">
                <a:solidFill>
                  <a:schemeClr val="tx1"/>
                </a:solidFill>
                <a:latin typeface="+mj-lt"/>
                <a:cs typeface="Times New Roman"/>
              </a:rPr>
              <a:t> </a:t>
            </a:r>
            <a:r>
              <a:rPr sz="2400" spc="-25" dirty="0">
                <a:solidFill>
                  <a:schemeClr val="tx1"/>
                </a:solidFill>
                <a:latin typeface="+mj-lt"/>
                <a:cs typeface="Times New Roman"/>
              </a:rPr>
              <a:t>SVM</a:t>
            </a:r>
            <a:endParaRPr lang="es-ES" sz="2400" dirty="0">
              <a:solidFill>
                <a:schemeClr val="tx1"/>
              </a:solidFill>
              <a:latin typeface="+mj-lt"/>
              <a:cs typeface="Times New Roman"/>
            </a:endParaRPr>
          </a:p>
          <a:p>
            <a:pPr marL="355600" indent="-342900">
              <a:lnSpc>
                <a:spcPct val="100000"/>
              </a:lnSpc>
              <a:spcBef>
                <a:spcPts val="1980"/>
              </a:spcBef>
              <a:buFont typeface="Arial" panose="020B0604020202020204" pitchFamily="34" charset="0"/>
              <a:buChar char="•"/>
            </a:pPr>
            <a:r>
              <a:rPr lang="es-ES" sz="2400" dirty="0">
                <a:solidFill>
                  <a:schemeClr val="tx1"/>
                </a:solidFill>
                <a:latin typeface="+mj-lt"/>
                <a:cs typeface="Times New Roman"/>
              </a:rPr>
              <a:t>El proceso de optimización puede ser muy lento.</a:t>
            </a:r>
          </a:p>
          <a:p>
            <a:pPr marL="355600" indent="-342900">
              <a:lnSpc>
                <a:spcPct val="100000"/>
              </a:lnSpc>
              <a:spcBef>
                <a:spcPts val="1980"/>
              </a:spcBef>
              <a:buFont typeface="Arial" panose="020B0604020202020204" pitchFamily="34" charset="0"/>
              <a:buChar char="•"/>
            </a:pPr>
            <a:r>
              <a:rPr lang="es-ES" sz="2400" dirty="0">
                <a:solidFill>
                  <a:schemeClr val="tx1"/>
                </a:solidFill>
                <a:latin typeface="+mj-lt"/>
                <a:cs typeface="Times New Roman"/>
              </a:rPr>
              <a:t>Dificultad en la selección de la función </a:t>
            </a:r>
            <a:r>
              <a:rPr lang="es-ES" sz="2400" dirty="0" err="1">
                <a:solidFill>
                  <a:schemeClr val="tx1"/>
                </a:solidFill>
                <a:latin typeface="+mj-lt"/>
                <a:cs typeface="Times New Roman"/>
              </a:rPr>
              <a:t>kernel</a:t>
            </a:r>
            <a:r>
              <a:rPr lang="es-ES" sz="2400" dirty="0">
                <a:solidFill>
                  <a:schemeClr val="tx1"/>
                </a:solidFill>
                <a:latin typeface="+mj-lt"/>
                <a:cs typeface="Times New Roman"/>
              </a:rPr>
              <a:t> y sus parámetros asociados.</a:t>
            </a:r>
          </a:p>
          <a:p>
            <a:pPr marL="355600" indent="-342900">
              <a:lnSpc>
                <a:spcPct val="100000"/>
              </a:lnSpc>
              <a:spcBef>
                <a:spcPts val="1980"/>
              </a:spcBef>
              <a:buFont typeface="Arial" panose="020B0604020202020204" pitchFamily="34" charset="0"/>
              <a:buChar char="•"/>
            </a:pPr>
            <a:r>
              <a:rPr lang="es-ES" sz="2400" dirty="0">
                <a:solidFill>
                  <a:schemeClr val="tx1"/>
                </a:solidFill>
                <a:latin typeface="+mj-lt"/>
                <a:cs typeface="Times New Roman"/>
              </a:rPr>
              <a:t>Los valores faltantes, las categorías poco representadas o las variables irrelevantes son un problema importante que SVM no aborda bien.</a:t>
            </a:r>
            <a:endParaRPr sz="2400" dirty="0">
              <a:solidFill>
                <a:schemeClr val="tx1"/>
              </a:solidFill>
              <a:latin typeface="+mj-lt"/>
              <a:cs typeface="Times New Roman"/>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9748893" y="1198105"/>
            <a:ext cx="176809" cy="5149109"/>
          </a:xfrm>
          <a:prstGeom prst="rect">
            <a:avLst/>
          </a:prstGeom>
        </p:spPr>
      </p:pic>
      <p:sp>
        <p:nvSpPr>
          <p:cNvPr id="3" name="object 3"/>
          <p:cNvSpPr txBox="1"/>
          <p:nvPr/>
        </p:nvSpPr>
        <p:spPr>
          <a:xfrm>
            <a:off x="814359" y="2717800"/>
            <a:ext cx="9144000" cy="305661"/>
          </a:xfrm>
          <a:prstGeom prst="rect">
            <a:avLst/>
          </a:prstGeom>
        </p:spPr>
        <p:txBody>
          <a:bodyPr vert="horz" wrap="square" lIns="0" tIns="12700" rIns="0" bIns="0" rtlCol="0">
            <a:spAutoFit/>
          </a:bodyPr>
          <a:lstStyle/>
          <a:p>
            <a:pPr marL="13970">
              <a:lnSpc>
                <a:spcPts val="2235"/>
              </a:lnSpc>
              <a:spcBef>
                <a:spcPts val="100"/>
              </a:spcBef>
            </a:pPr>
            <a:r>
              <a:rPr lang="es-ES" sz="2400" spc="-45" dirty="0">
                <a:solidFill>
                  <a:schemeClr val="tx1"/>
                </a:solidFill>
                <a:latin typeface="+mj-lt"/>
                <a:cs typeface="Times New Roman"/>
              </a:rPr>
              <a:t>Ver ejemplo en Python en el archivo </a:t>
            </a:r>
            <a:r>
              <a:rPr lang="es-ES" sz="2400" spc="-45" dirty="0" err="1">
                <a:solidFill>
                  <a:schemeClr val="tx1"/>
                </a:solidFill>
                <a:latin typeface="+mj-lt"/>
                <a:cs typeface="Times New Roman"/>
              </a:rPr>
              <a:t>py</a:t>
            </a:r>
            <a:r>
              <a:rPr lang="es-ES" sz="2400" spc="-45" dirty="0">
                <a:solidFill>
                  <a:schemeClr val="tx1"/>
                </a:solidFill>
                <a:latin typeface="+mj-lt"/>
                <a:cs typeface="Times New Roman"/>
              </a:rPr>
              <a:t> 3_SVM_intro_saheart.ipynb</a:t>
            </a:r>
            <a:endParaRPr sz="2400" dirty="0">
              <a:solidFill>
                <a:schemeClr val="tx1"/>
              </a:solidFill>
              <a:latin typeface="+mj-lt"/>
              <a:cs typeface="Times New Roman"/>
            </a:endParaRPr>
          </a:p>
        </p:txBody>
      </p:sp>
    </p:spTree>
    <p:extLst>
      <p:ext uri="{BB962C8B-B14F-4D97-AF65-F5344CB8AC3E}">
        <p14:creationId xmlns:p14="http://schemas.microsoft.com/office/powerpoint/2010/main" val="142549414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Shape 47"/>
          <p:cNvPicPr preferRelativeResize="0">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0463" y="0"/>
            <a:ext cx="11316727" cy="756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hape 49">
            <a:extLst>
              <a:ext uri="{FF2B5EF4-FFF2-40B4-BE49-F238E27FC236}">
                <a16:creationId xmlns:a16="http://schemas.microsoft.com/office/drawing/2014/main" id="{24A6ABCE-206C-4C33-940C-027B2CD6E148}"/>
              </a:ext>
            </a:extLst>
          </p:cNvPr>
          <p:cNvSpPr txBox="1">
            <a:spLocks/>
          </p:cNvSpPr>
          <p:nvPr/>
        </p:nvSpPr>
        <p:spPr bwMode="auto">
          <a:xfrm>
            <a:off x="2560972" y="3298255"/>
            <a:ext cx="5460393" cy="652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0254" tIns="80254" rIns="80254" bIns="80254"/>
          <a:lstStyle>
            <a:defPPr marR="0" algn="l" rtl="0">
              <a:lnSpc>
                <a:spcPct val="100000"/>
              </a:lnSpc>
              <a:spcBef>
                <a:spcPts val="0"/>
              </a:spcBef>
              <a:spcAft>
                <a:spcPts val="0"/>
              </a:spcAft>
            </a:defPPr>
            <a:lvl1pPr marL="0" algn="ctr" rtl="0" eaLnBrk="0" fontAlgn="base" hangingPunct="0">
              <a:spcBef>
                <a:spcPts val="0"/>
              </a:spcBef>
              <a:spcAft>
                <a:spcPct val="0"/>
              </a:spcAft>
              <a:buClr>
                <a:schemeClr val="dk2"/>
              </a:buClr>
              <a:buNone/>
              <a:defRPr sz="1400">
                <a:solidFill>
                  <a:schemeClr val="dk2"/>
                </a:solidFill>
                <a:latin typeface="Arial"/>
                <a:ea typeface="Arial"/>
                <a:cs typeface="Arial"/>
                <a:sym typeface="Arial" panose="020B0604020202020204" pitchFamily="34" charset="0"/>
                <a:rtl val="0"/>
              </a:defRPr>
            </a:lvl1pPr>
            <a:lvl2pPr marL="0" indent="190500" algn="ctr" rtl="0" eaLnBrk="0" fontAlgn="base" hangingPunct="0">
              <a:spcBef>
                <a:spcPts val="0"/>
              </a:spcBef>
              <a:spcAft>
                <a:spcPct val="0"/>
              </a:spcAft>
              <a:buClr>
                <a:schemeClr val="dk2"/>
              </a:buClr>
              <a:buSzPct val="100000"/>
              <a:buNone/>
              <a:defRPr sz="3000">
                <a:solidFill>
                  <a:schemeClr val="dk2"/>
                </a:solidFill>
                <a:latin typeface="Arial"/>
                <a:ea typeface="Arial"/>
                <a:cs typeface="Arial"/>
                <a:sym typeface="Arial" panose="020B0604020202020204" pitchFamily="34" charset="0"/>
                <a:rtl val="0"/>
              </a:defRPr>
            </a:lvl2pPr>
            <a:lvl3pPr marL="0" indent="190500" algn="ctr" rtl="0" eaLnBrk="0" fontAlgn="base" hangingPunct="0">
              <a:spcBef>
                <a:spcPts val="0"/>
              </a:spcBef>
              <a:spcAft>
                <a:spcPct val="0"/>
              </a:spcAft>
              <a:buClr>
                <a:schemeClr val="dk2"/>
              </a:buClr>
              <a:buSzPct val="100000"/>
              <a:buNone/>
              <a:defRPr sz="3000">
                <a:solidFill>
                  <a:schemeClr val="dk2"/>
                </a:solidFill>
                <a:latin typeface="Arial"/>
                <a:ea typeface="Arial"/>
                <a:cs typeface="Arial"/>
                <a:sym typeface="Arial" panose="020B0604020202020204" pitchFamily="34" charset="0"/>
                <a:rtl val="0"/>
              </a:defRPr>
            </a:lvl3pPr>
            <a:lvl4pPr marL="0" indent="190500" algn="ctr" rtl="0" eaLnBrk="0" fontAlgn="base" hangingPunct="0">
              <a:spcBef>
                <a:spcPts val="0"/>
              </a:spcBef>
              <a:spcAft>
                <a:spcPct val="0"/>
              </a:spcAft>
              <a:buClr>
                <a:schemeClr val="dk2"/>
              </a:buClr>
              <a:buSzPct val="100000"/>
              <a:buNone/>
              <a:defRPr sz="3000">
                <a:solidFill>
                  <a:schemeClr val="dk2"/>
                </a:solidFill>
                <a:latin typeface="Arial"/>
                <a:ea typeface="Arial"/>
                <a:cs typeface="Arial"/>
                <a:sym typeface="Arial" panose="020B0604020202020204" pitchFamily="34" charset="0"/>
                <a:rtl val="0"/>
              </a:defRPr>
            </a:lvl4pPr>
            <a:lvl5pPr marL="0" indent="190500" algn="ctr" rtl="0" eaLnBrk="0" fontAlgn="base" hangingPunct="0">
              <a:spcBef>
                <a:spcPts val="0"/>
              </a:spcBef>
              <a:spcAft>
                <a:spcPct val="0"/>
              </a:spcAft>
              <a:buClr>
                <a:schemeClr val="dk2"/>
              </a:buClr>
              <a:buSzPct val="100000"/>
              <a:buNone/>
              <a:defRPr sz="3000">
                <a:solidFill>
                  <a:schemeClr val="dk2"/>
                </a:solidFill>
                <a:latin typeface="Arial"/>
                <a:ea typeface="Arial"/>
                <a:cs typeface="Arial"/>
                <a:sym typeface="Arial" panose="020B0604020202020204" pitchFamily="34" charset="0"/>
                <a:rtl val="0"/>
              </a:defRPr>
            </a:lvl5pPr>
            <a:lvl6pPr marL="0" marR="0" indent="19050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6pPr>
            <a:lvl7pPr marL="0" marR="0" indent="19050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7pPr>
            <a:lvl8pPr marL="0" marR="0" indent="19050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8pPr>
            <a:lvl9pPr marL="0" marR="0" indent="19050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9pPr>
          </a:lstStyle>
          <a:p>
            <a:pPr marL="300999" indent="-133777" eaLnBrk="1" hangingPunct="1">
              <a:spcBef>
                <a:spcPct val="0"/>
              </a:spcBef>
              <a:buClr>
                <a:srgbClr val="000000"/>
              </a:buClr>
              <a:defRPr/>
            </a:pPr>
            <a:r>
              <a:rPr lang="es-ES" altLang="es-ES" sz="3511" dirty="0">
                <a:solidFill>
                  <a:srgbClr val="0972CB"/>
                </a:solidFill>
                <a:latin typeface="Oxygen"/>
                <a:ea typeface="Oxygen"/>
                <a:cs typeface="Oxygen"/>
                <a:sym typeface="Oxygen"/>
              </a:rPr>
              <a:t>Machine </a:t>
            </a:r>
            <a:r>
              <a:rPr lang="es-ES" altLang="es-ES" sz="3511" dirty="0" err="1">
                <a:solidFill>
                  <a:srgbClr val="0972CB"/>
                </a:solidFill>
                <a:latin typeface="Oxygen"/>
                <a:ea typeface="Oxygen"/>
                <a:cs typeface="Oxygen"/>
                <a:sym typeface="Oxygen"/>
              </a:rPr>
              <a:t>Learning</a:t>
            </a:r>
            <a:endParaRPr lang="es-ES" altLang="es-ES" sz="3511" dirty="0">
              <a:solidFill>
                <a:srgbClr val="0972CB"/>
              </a:solidFill>
              <a:latin typeface="Oxygen"/>
              <a:ea typeface="Oxygen"/>
              <a:cs typeface="Oxygen"/>
              <a:sym typeface="Oxygen"/>
            </a:endParaRPr>
          </a:p>
          <a:p>
            <a:pPr marL="300999" indent="-133777" eaLnBrk="1" hangingPunct="1">
              <a:spcBef>
                <a:spcPct val="0"/>
              </a:spcBef>
              <a:buClr>
                <a:srgbClr val="000000"/>
              </a:buClr>
              <a:defRPr/>
            </a:pPr>
            <a:r>
              <a:rPr lang="es-ES" altLang="es-ES" sz="3511" dirty="0">
                <a:solidFill>
                  <a:srgbClr val="0972CB"/>
                </a:solidFill>
                <a:latin typeface="Oxygen"/>
                <a:ea typeface="Oxygen"/>
                <a:cs typeface="Oxygen"/>
                <a:sym typeface="Oxygen"/>
              </a:rPr>
              <a:t>SVM</a:t>
            </a:r>
          </a:p>
        </p:txBody>
      </p:sp>
      <p:sp>
        <p:nvSpPr>
          <p:cNvPr id="6" name="Shape 49">
            <a:extLst>
              <a:ext uri="{FF2B5EF4-FFF2-40B4-BE49-F238E27FC236}">
                <a16:creationId xmlns:a16="http://schemas.microsoft.com/office/drawing/2014/main" id="{3B39229B-4789-4E5F-A863-803DF35813F8}"/>
              </a:ext>
            </a:extLst>
          </p:cNvPr>
          <p:cNvSpPr txBox="1">
            <a:spLocks/>
          </p:cNvSpPr>
          <p:nvPr/>
        </p:nvSpPr>
        <p:spPr bwMode="auto">
          <a:xfrm>
            <a:off x="3774493" y="5130635"/>
            <a:ext cx="3330660" cy="652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0254" tIns="80254" rIns="80254" bIns="80254"/>
          <a:lstStyle>
            <a:defPPr marR="0" algn="l" rtl="0">
              <a:lnSpc>
                <a:spcPct val="100000"/>
              </a:lnSpc>
              <a:spcBef>
                <a:spcPts val="0"/>
              </a:spcBef>
              <a:spcAft>
                <a:spcPts val="0"/>
              </a:spcAft>
            </a:defPPr>
            <a:lvl1pPr marL="0" algn="ctr" rtl="0" eaLnBrk="0" fontAlgn="base" hangingPunct="0">
              <a:spcBef>
                <a:spcPts val="0"/>
              </a:spcBef>
              <a:spcAft>
                <a:spcPct val="0"/>
              </a:spcAft>
              <a:buClr>
                <a:schemeClr val="dk2"/>
              </a:buClr>
              <a:buNone/>
              <a:defRPr sz="1400">
                <a:solidFill>
                  <a:schemeClr val="dk2"/>
                </a:solidFill>
                <a:latin typeface="Arial"/>
                <a:ea typeface="Arial"/>
                <a:cs typeface="Arial"/>
                <a:sym typeface="Arial" panose="020B0604020202020204" pitchFamily="34" charset="0"/>
                <a:rtl val="0"/>
              </a:defRPr>
            </a:lvl1pPr>
            <a:lvl2pPr marL="0" indent="190500" algn="ctr" rtl="0" eaLnBrk="0" fontAlgn="base" hangingPunct="0">
              <a:spcBef>
                <a:spcPts val="0"/>
              </a:spcBef>
              <a:spcAft>
                <a:spcPct val="0"/>
              </a:spcAft>
              <a:buClr>
                <a:schemeClr val="dk2"/>
              </a:buClr>
              <a:buSzPct val="100000"/>
              <a:buNone/>
              <a:defRPr sz="3000">
                <a:solidFill>
                  <a:schemeClr val="dk2"/>
                </a:solidFill>
                <a:latin typeface="Arial"/>
                <a:ea typeface="Arial"/>
                <a:cs typeface="Arial"/>
                <a:sym typeface="Arial" panose="020B0604020202020204" pitchFamily="34" charset="0"/>
                <a:rtl val="0"/>
              </a:defRPr>
            </a:lvl2pPr>
            <a:lvl3pPr marL="0" indent="190500" algn="ctr" rtl="0" eaLnBrk="0" fontAlgn="base" hangingPunct="0">
              <a:spcBef>
                <a:spcPts val="0"/>
              </a:spcBef>
              <a:spcAft>
                <a:spcPct val="0"/>
              </a:spcAft>
              <a:buClr>
                <a:schemeClr val="dk2"/>
              </a:buClr>
              <a:buSzPct val="100000"/>
              <a:buNone/>
              <a:defRPr sz="3000">
                <a:solidFill>
                  <a:schemeClr val="dk2"/>
                </a:solidFill>
                <a:latin typeface="Arial"/>
                <a:ea typeface="Arial"/>
                <a:cs typeface="Arial"/>
                <a:sym typeface="Arial" panose="020B0604020202020204" pitchFamily="34" charset="0"/>
                <a:rtl val="0"/>
              </a:defRPr>
            </a:lvl3pPr>
            <a:lvl4pPr marL="0" indent="190500" algn="ctr" rtl="0" eaLnBrk="0" fontAlgn="base" hangingPunct="0">
              <a:spcBef>
                <a:spcPts val="0"/>
              </a:spcBef>
              <a:spcAft>
                <a:spcPct val="0"/>
              </a:spcAft>
              <a:buClr>
                <a:schemeClr val="dk2"/>
              </a:buClr>
              <a:buSzPct val="100000"/>
              <a:buNone/>
              <a:defRPr sz="3000">
                <a:solidFill>
                  <a:schemeClr val="dk2"/>
                </a:solidFill>
                <a:latin typeface="Arial"/>
                <a:ea typeface="Arial"/>
                <a:cs typeface="Arial"/>
                <a:sym typeface="Arial" panose="020B0604020202020204" pitchFamily="34" charset="0"/>
                <a:rtl val="0"/>
              </a:defRPr>
            </a:lvl4pPr>
            <a:lvl5pPr marL="0" indent="190500" algn="ctr" rtl="0" eaLnBrk="0" fontAlgn="base" hangingPunct="0">
              <a:spcBef>
                <a:spcPts val="0"/>
              </a:spcBef>
              <a:spcAft>
                <a:spcPct val="0"/>
              </a:spcAft>
              <a:buClr>
                <a:schemeClr val="dk2"/>
              </a:buClr>
              <a:buSzPct val="100000"/>
              <a:buNone/>
              <a:defRPr sz="3000">
                <a:solidFill>
                  <a:schemeClr val="dk2"/>
                </a:solidFill>
                <a:latin typeface="Arial"/>
                <a:ea typeface="Arial"/>
                <a:cs typeface="Arial"/>
                <a:sym typeface="Arial" panose="020B0604020202020204" pitchFamily="34" charset="0"/>
                <a:rtl val="0"/>
              </a:defRPr>
            </a:lvl5pPr>
            <a:lvl6pPr marL="0" marR="0" indent="19050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6pPr>
            <a:lvl7pPr marL="0" marR="0" indent="19050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7pPr>
            <a:lvl8pPr marL="0" marR="0" indent="19050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8pPr>
            <a:lvl9pPr marL="0" marR="0" indent="19050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9pPr>
          </a:lstStyle>
          <a:p>
            <a:pPr marL="300999" indent="-133777" eaLnBrk="1" hangingPunct="1">
              <a:spcBef>
                <a:spcPct val="0"/>
              </a:spcBef>
              <a:buClr>
                <a:srgbClr val="000000"/>
              </a:buClr>
              <a:defRPr/>
            </a:pPr>
            <a:r>
              <a:rPr lang="es-ES" altLang="es-ES" sz="1404" dirty="0">
                <a:solidFill>
                  <a:srgbClr val="0972CB"/>
                </a:solidFill>
                <a:latin typeface="Oxygen"/>
                <a:ea typeface="Oxygen"/>
                <a:cs typeface="Oxygen"/>
                <a:sym typeface="Oxygen"/>
              </a:rPr>
              <a:t>Daniel Gómez González</a:t>
            </a:r>
          </a:p>
          <a:p>
            <a:pPr marL="300999" indent="-133777" eaLnBrk="1" hangingPunct="1">
              <a:spcBef>
                <a:spcPct val="0"/>
              </a:spcBef>
              <a:buClr>
                <a:srgbClr val="000000"/>
              </a:buClr>
              <a:defRPr/>
            </a:pPr>
            <a:r>
              <a:rPr lang="es-ES" altLang="es-ES" sz="1404" dirty="0">
                <a:solidFill>
                  <a:srgbClr val="0972CB"/>
                </a:solidFill>
                <a:latin typeface="Oxygen"/>
                <a:ea typeface="Oxygen"/>
                <a:cs typeface="Oxygen"/>
                <a:sym typeface="Oxygen"/>
              </a:rPr>
              <a:t>Inmaculada Gutiérrez García-Pardo</a:t>
            </a:r>
          </a:p>
        </p:txBody>
      </p:sp>
      <p:pic>
        <p:nvPicPr>
          <p:cNvPr id="7" name="Imagen 1" descr="logo_ucm.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330786" y="1247852"/>
            <a:ext cx="2887412" cy="1070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34795" y="1134976"/>
            <a:ext cx="1295991" cy="12959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5396619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219200" y="1041400"/>
            <a:ext cx="7242391" cy="567282"/>
          </a:xfrm>
          <a:prstGeom prst="rect">
            <a:avLst/>
          </a:prstGeom>
        </p:spPr>
        <p:txBody>
          <a:bodyPr vert="horz" wrap="square" lIns="0" tIns="12711" rIns="0" bIns="0" rtlCol="0">
            <a:spAutoFit/>
          </a:bodyPr>
          <a:lstStyle/>
          <a:p>
            <a:pPr marL="12710">
              <a:spcBef>
                <a:spcPts val="100"/>
              </a:spcBef>
            </a:pPr>
            <a:r>
              <a:rPr lang="es-ES" sz="3603" b="1" spc="-5" dirty="0">
                <a:solidFill>
                  <a:srgbClr val="538DD3"/>
                </a:solidFill>
              </a:rPr>
              <a:t>5. No free lunch </a:t>
            </a:r>
            <a:r>
              <a:rPr lang="es-ES" sz="3603" b="1" spc="-5" dirty="0" err="1">
                <a:solidFill>
                  <a:srgbClr val="538DD3"/>
                </a:solidFill>
              </a:rPr>
              <a:t>theorem</a:t>
            </a:r>
            <a:endParaRPr sz="3603" dirty="0"/>
          </a:p>
        </p:txBody>
      </p:sp>
      <p:sp>
        <p:nvSpPr>
          <p:cNvPr id="3" name="Rectángulo 2"/>
          <p:cNvSpPr/>
          <p:nvPr/>
        </p:nvSpPr>
        <p:spPr>
          <a:xfrm>
            <a:off x="762000" y="2032000"/>
            <a:ext cx="8637803" cy="507831"/>
          </a:xfrm>
          <a:prstGeom prst="rect">
            <a:avLst/>
          </a:prstGeom>
        </p:spPr>
        <p:txBody>
          <a:bodyPr wrap="square">
            <a:spAutoFit/>
          </a:bodyPr>
          <a:lstStyle/>
          <a:p>
            <a:pPr>
              <a:lnSpc>
                <a:spcPct val="150000"/>
              </a:lnSpc>
            </a:pPr>
            <a:r>
              <a:rPr lang="es-ES" dirty="0">
                <a:solidFill>
                  <a:srgbClr val="374151"/>
                </a:solidFill>
                <a:latin typeface="+mj-lt"/>
              </a:rPr>
              <a:t>En esta sección se explica cómo se debe llevar a cabo la búsqueda paramétrica en SVM</a:t>
            </a:r>
          </a:p>
        </p:txBody>
      </p:sp>
    </p:spTree>
    <p:extLst>
      <p:ext uri="{BB962C8B-B14F-4D97-AF65-F5344CB8AC3E}">
        <p14:creationId xmlns:p14="http://schemas.microsoft.com/office/powerpoint/2010/main" val="29743862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9748893" y="1198105"/>
            <a:ext cx="176809" cy="5152157"/>
          </a:xfrm>
          <a:prstGeom prst="rect">
            <a:avLst/>
          </a:prstGeom>
        </p:spPr>
      </p:pic>
      <p:sp>
        <p:nvSpPr>
          <p:cNvPr id="3" name="object 3"/>
          <p:cNvSpPr txBox="1"/>
          <p:nvPr/>
        </p:nvSpPr>
        <p:spPr>
          <a:xfrm>
            <a:off x="997607" y="2008023"/>
            <a:ext cx="7846059" cy="2552686"/>
          </a:xfrm>
          <a:prstGeom prst="rect">
            <a:avLst/>
          </a:prstGeom>
        </p:spPr>
        <p:txBody>
          <a:bodyPr vert="horz" wrap="square" lIns="0" tIns="12700" rIns="0" bIns="0" rtlCol="0">
            <a:spAutoFit/>
          </a:bodyPr>
          <a:lstStyle/>
          <a:p>
            <a:pPr marL="20320">
              <a:lnSpc>
                <a:spcPct val="100000"/>
              </a:lnSpc>
              <a:spcBef>
                <a:spcPts val="100"/>
              </a:spcBef>
            </a:pPr>
            <a:r>
              <a:rPr b="1" spc="-20" dirty="0">
                <a:solidFill>
                  <a:schemeClr val="tx1"/>
                </a:solidFill>
                <a:latin typeface="Times New Roman"/>
                <a:cs typeface="Times New Roman"/>
              </a:rPr>
              <a:t>Nota</a:t>
            </a:r>
            <a:endParaRPr b="1" dirty="0">
              <a:solidFill>
                <a:schemeClr val="tx1"/>
              </a:solidFill>
              <a:latin typeface="Times New Roman"/>
              <a:cs typeface="Times New Roman"/>
            </a:endParaRPr>
          </a:p>
          <a:p>
            <a:pPr marL="15240" marR="5080" indent="-2540">
              <a:lnSpc>
                <a:spcPct val="101000"/>
              </a:lnSpc>
              <a:spcBef>
                <a:spcPts val="2140"/>
              </a:spcBef>
            </a:pPr>
            <a:r>
              <a:rPr dirty="0">
                <a:solidFill>
                  <a:schemeClr val="tx1"/>
                </a:solidFill>
                <a:latin typeface="Times New Roman"/>
                <a:cs typeface="Times New Roman"/>
              </a:rPr>
              <a:t>Es</a:t>
            </a:r>
            <a:r>
              <a:rPr spc="90" dirty="0">
                <a:solidFill>
                  <a:schemeClr val="tx1"/>
                </a:solidFill>
                <a:latin typeface="Times New Roman"/>
                <a:cs typeface="Times New Roman"/>
              </a:rPr>
              <a:t> </a:t>
            </a:r>
            <a:r>
              <a:rPr dirty="0">
                <a:solidFill>
                  <a:schemeClr val="tx1"/>
                </a:solidFill>
                <a:latin typeface="Times New Roman"/>
                <a:cs typeface="Times New Roman"/>
              </a:rPr>
              <a:t>una</a:t>
            </a:r>
            <a:r>
              <a:rPr spc="125" dirty="0">
                <a:solidFill>
                  <a:schemeClr val="tx1"/>
                </a:solidFill>
                <a:latin typeface="Times New Roman"/>
                <a:cs typeface="Times New Roman"/>
              </a:rPr>
              <a:t> </a:t>
            </a:r>
            <a:r>
              <a:rPr dirty="0">
                <a:solidFill>
                  <a:schemeClr val="tx1"/>
                </a:solidFill>
                <a:latin typeface="Times New Roman"/>
                <a:cs typeface="Times New Roman"/>
              </a:rPr>
              <a:t>gran</a:t>
            </a:r>
            <a:r>
              <a:rPr spc="90" dirty="0">
                <a:solidFill>
                  <a:schemeClr val="tx1"/>
                </a:solidFill>
                <a:latin typeface="Times New Roman"/>
                <a:cs typeface="Times New Roman"/>
              </a:rPr>
              <a:t> </a:t>
            </a:r>
            <a:r>
              <a:rPr dirty="0">
                <a:solidFill>
                  <a:schemeClr val="tx1"/>
                </a:solidFill>
                <a:latin typeface="Times New Roman"/>
                <a:cs typeface="Times New Roman"/>
              </a:rPr>
              <a:t>contradicción</a:t>
            </a:r>
            <a:r>
              <a:rPr spc="275" dirty="0">
                <a:solidFill>
                  <a:schemeClr val="tx1"/>
                </a:solidFill>
                <a:latin typeface="Times New Roman"/>
                <a:cs typeface="Times New Roman"/>
              </a:rPr>
              <a:t> </a:t>
            </a:r>
            <a:r>
              <a:rPr dirty="0">
                <a:solidFill>
                  <a:schemeClr val="tx1"/>
                </a:solidFill>
                <a:latin typeface="Times New Roman"/>
                <a:cs typeface="Times New Roman"/>
              </a:rPr>
              <a:t>que</a:t>
            </a:r>
            <a:r>
              <a:rPr spc="135" dirty="0">
                <a:solidFill>
                  <a:schemeClr val="tx1"/>
                </a:solidFill>
                <a:latin typeface="Times New Roman"/>
                <a:cs typeface="Times New Roman"/>
              </a:rPr>
              <a:t> </a:t>
            </a:r>
            <a:r>
              <a:rPr dirty="0">
                <a:solidFill>
                  <a:schemeClr val="tx1"/>
                </a:solidFill>
                <a:latin typeface="Times New Roman"/>
                <a:cs typeface="Times New Roman"/>
              </a:rPr>
              <a:t>las</a:t>
            </a:r>
            <a:r>
              <a:rPr spc="110" dirty="0">
                <a:solidFill>
                  <a:schemeClr val="tx1"/>
                </a:solidFill>
                <a:latin typeface="Times New Roman"/>
                <a:cs typeface="Times New Roman"/>
              </a:rPr>
              <a:t> </a:t>
            </a:r>
            <a:r>
              <a:rPr dirty="0">
                <a:solidFill>
                  <a:schemeClr val="tx1"/>
                </a:solidFill>
                <a:latin typeface="Times New Roman"/>
                <a:cs typeface="Times New Roman"/>
              </a:rPr>
              <a:t>técnicas</a:t>
            </a:r>
            <a:r>
              <a:rPr spc="155" dirty="0">
                <a:solidFill>
                  <a:schemeClr val="tx1"/>
                </a:solidFill>
                <a:latin typeface="Times New Roman"/>
                <a:cs typeface="Times New Roman"/>
              </a:rPr>
              <a:t> </a:t>
            </a:r>
            <a:r>
              <a:rPr dirty="0">
                <a:solidFill>
                  <a:schemeClr val="tx1"/>
                </a:solidFill>
                <a:latin typeface="Times New Roman"/>
                <a:cs typeface="Times New Roman"/>
              </a:rPr>
              <a:t>de</a:t>
            </a:r>
            <a:r>
              <a:rPr spc="155" dirty="0">
                <a:solidFill>
                  <a:schemeClr val="tx1"/>
                </a:solidFill>
                <a:latin typeface="Times New Roman"/>
                <a:cs typeface="Times New Roman"/>
              </a:rPr>
              <a:t> </a:t>
            </a:r>
            <a:r>
              <a:rPr dirty="0">
                <a:solidFill>
                  <a:schemeClr val="tx1"/>
                </a:solidFill>
                <a:latin typeface="Times New Roman"/>
                <a:cs typeface="Times New Roman"/>
              </a:rPr>
              <a:t>predicción</a:t>
            </a:r>
            <a:r>
              <a:rPr spc="290" dirty="0">
                <a:solidFill>
                  <a:schemeClr val="tx1"/>
                </a:solidFill>
                <a:latin typeface="Times New Roman"/>
                <a:cs typeface="Times New Roman"/>
              </a:rPr>
              <a:t> </a:t>
            </a:r>
            <a:r>
              <a:rPr dirty="0">
                <a:solidFill>
                  <a:schemeClr val="tx1"/>
                </a:solidFill>
                <a:latin typeface="Times New Roman"/>
                <a:cs typeface="Times New Roman"/>
              </a:rPr>
              <a:t>de</a:t>
            </a:r>
            <a:r>
              <a:rPr spc="135" dirty="0">
                <a:solidFill>
                  <a:schemeClr val="tx1"/>
                </a:solidFill>
                <a:latin typeface="Times New Roman"/>
                <a:cs typeface="Times New Roman"/>
              </a:rPr>
              <a:t> </a:t>
            </a:r>
            <a:r>
              <a:rPr dirty="0">
                <a:solidFill>
                  <a:schemeClr val="tx1"/>
                </a:solidFill>
                <a:latin typeface="Times New Roman"/>
                <a:cs typeface="Times New Roman"/>
              </a:rPr>
              <a:t>series</a:t>
            </a:r>
            <a:r>
              <a:rPr spc="150" dirty="0">
                <a:solidFill>
                  <a:schemeClr val="tx1"/>
                </a:solidFill>
                <a:latin typeface="Times New Roman"/>
                <a:cs typeface="Times New Roman"/>
              </a:rPr>
              <a:t> </a:t>
            </a:r>
            <a:r>
              <a:rPr dirty="0">
                <a:solidFill>
                  <a:schemeClr val="tx1"/>
                </a:solidFill>
                <a:latin typeface="Times New Roman"/>
                <a:cs typeface="Times New Roman"/>
              </a:rPr>
              <a:t>temporales</a:t>
            </a:r>
            <a:r>
              <a:rPr spc="210" dirty="0">
                <a:solidFill>
                  <a:schemeClr val="tx1"/>
                </a:solidFill>
                <a:latin typeface="Times New Roman"/>
                <a:cs typeface="Times New Roman"/>
              </a:rPr>
              <a:t> </a:t>
            </a:r>
            <a:r>
              <a:rPr spc="70" dirty="0">
                <a:solidFill>
                  <a:schemeClr val="tx1"/>
                </a:solidFill>
                <a:latin typeface="Times New Roman"/>
                <a:cs typeface="Times New Roman"/>
              </a:rPr>
              <a:t>o</a:t>
            </a:r>
            <a:r>
              <a:rPr spc="30" dirty="0">
                <a:solidFill>
                  <a:schemeClr val="tx1"/>
                </a:solidFill>
                <a:latin typeface="Times New Roman"/>
                <a:cs typeface="Times New Roman"/>
              </a:rPr>
              <a:t> </a:t>
            </a:r>
            <a:r>
              <a:rPr spc="-25" dirty="0">
                <a:solidFill>
                  <a:schemeClr val="tx1"/>
                </a:solidFill>
                <a:latin typeface="Times New Roman"/>
                <a:cs typeface="Times New Roman"/>
              </a:rPr>
              <a:t>el </a:t>
            </a:r>
            <a:r>
              <a:rPr dirty="0">
                <a:solidFill>
                  <a:schemeClr val="tx1"/>
                </a:solidFill>
                <a:latin typeface="Times New Roman"/>
                <a:cs typeface="Times New Roman"/>
              </a:rPr>
              <a:t>tratamiento</a:t>
            </a:r>
            <a:r>
              <a:rPr spc="285" dirty="0">
                <a:solidFill>
                  <a:schemeClr val="tx1"/>
                </a:solidFill>
                <a:latin typeface="Times New Roman"/>
                <a:cs typeface="Times New Roman"/>
              </a:rPr>
              <a:t> </a:t>
            </a:r>
            <a:r>
              <a:rPr spc="60" dirty="0">
                <a:solidFill>
                  <a:schemeClr val="tx1"/>
                </a:solidFill>
                <a:latin typeface="Times New Roman"/>
                <a:cs typeface="Times New Roman"/>
              </a:rPr>
              <a:t>de</a:t>
            </a:r>
            <a:r>
              <a:rPr spc="120" dirty="0">
                <a:solidFill>
                  <a:schemeClr val="tx1"/>
                </a:solidFill>
                <a:latin typeface="Times New Roman"/>
                <a:cs typeface="Times New Roman"/>
              </a:rPr>
              <a:t> </a:t>
            </a:r>
            <a:r>
              <a:rPr spc="55" dirty="0">
                <a:solidFill>
                  <a:schemeClr val="tx1"/>
                </a:solidFill>
                <a:latin typeface="Times New Roman"/>
                <a:cs typeface="Times New Roman"/>
              </a:rPr>
              <a:t>datos</a:t>
            </a:r>
            <a:r>
              <a:rPr spc="175" dirty="0">
                <a:solidFill>
                  <a:schemeClr val="tx1"/>
                </a:solidFill>
                <a:latin typeface="Times New Roman"/>
                <a:cs typeface="Times New Roman"/>
              </a:rPr>
              <a:t> </a:t>
            </a:r>
            <a:r>
              <a:rPr spc="55" dirty="0">
                <a:solidFill>
                  <a:schemeClr val="tx1"/>
                </a:solidFill>
                <a:latin typeface="Times New Roman"/>
                <a:cs typeface="Times New Roman"/>
              </a:rPr>
              <a:t>temporales-</a:t>
            </a:r>
            <a:r>
              <a:rPr spc="50" dirty="0">
                <a:solidFill>
                  <a:schemeClr val="tx1"/>
                </a:solidFill>
                <a:latin typeface="Times New Roman"/>
                <a:cs typeface="Times New Roman"/>
              </a:rPr>
              <a:t>espaciales</a:t>
            </a:r>
            <a:r>
              <a:rPr spc="110" dirty="0">
                <a:solidFill>
                  <a:schemeClr val="tx1"/>
                </a:solidFill>
                <a:latin typeface="Times New Roman"/>
                <a:cs typeface="Times New Roman"/>
              </a:rPr>
              <a:t> </a:t>
            </a:r>
            <a:r>
              <a:rPr dirty="0">
                <a:solidFill>
                  <a:schemeClr val="tx1"/>
                </a:solidFill>
                <a:latin typeface="Times New Roman"/>
                <a:cs typeface="Times New Roman"/>
              </a:rPr>
              <a:t>no</a:t>
            </a:r>
            <a:r>
              <a:rPr spc="260" dirty="0">
                <a:solidFill>
                  <a:schemeClr val="tx1"/>
                </a:solidFill>
                <a:latin typeface="Times New Roman"/>
                <a:cs typeface="Times New Roman"/>
              </a:rPr>
              <a:t> </a:t>
            </a:r>
            <a:r>
              <a:rPr dirty="0">
                <a:solidFill>
                  <a:schemeClr val="tx1"/>
                </a:solidFill>
                <a:latin typeface="Times New Roman"/>
                <a:cs typeface="Times New Roman"/>
              </a:rPr>
              <a:t>aparecen</a:t>
            </a:r>
            <a:r>
              <a:rPr spc="260" dirty="0">
                <a:solidFill>
                  <a:schemeClr val="tx1"/>
                </a:solidFill>
                <a:latin typeface="Times New Roman"/>
                <a:cs typeface="Times New Roman"/>
              </a:rPr>
              <a:t> </a:t>
            </a:r>
            <a:r>
              <a:rPr dirty="0">
                <a:solidFill>
                  <a:schemeClr val="tx1"/>
                </a:solidFill>
                <a:latin typeface="Times New Roman"/>
                <a:cs typeface="Times New Roman"/>
              </a:rPr>
              <a:t>o</a:t>
            </a:r>
            <a:r>
              <a:rPr spc="170" dirty="0">
                <a:solidFill>
                  <a:schemeClr val="tx1"/>
                </a:solidFill>
                <a:latin typeface="Times New Roman"/>
                <a:cs typeface="Times New Roman"/>
              </a:rPr>
              <a:t> </a:t>
            </a:r>
            <a:r>
              <a:rPr dirty="0">
                <a:solidFill>
                  <a:schemeClr val="tx1"/>
                </a:solidFill>
                <a:latin typeface="Times New Roman"/>
                <a:cs typeface="Times New Roman"/>
              </a:rPr>
              <a:t>no</a:t>
            </a:r>
            <a:r>
              <a:rPr spc="130" dirty="0">
                <a:solidFill>
                  <a:schemeClr val="tx1"/>
                </a:solidFill>
                <a:latin typeface="Times New Roman"/>
                <a:cs typeface="Times New Roman"/>
              </a:rPr>
              <a:t> </a:t>
            </a:r>
            <a:r>
              <a:rPr spc="40" dirty="0">
                <a:solidFill>
                  <a:schemeClr val="tx1"/>
                </a:solidFill>
                <a:latin typeface="Times New Roman"/>
                <a:cs typeface="Times New Roman"/>
              </a:rPr>
              <a:t>estén </a:t>
            </a:r>
            <a:r>
              <a:rPr dirty="0">
                <a:solidFill>
                  <a:schemeClr val="tx1"/>
                </a:solidFill>
                <a:latin typeface="Times New Roman"/>
                <a:cs typeface="Times New Roman"/>
              </a:rPr>
              <a:t>tradicionalmente</a:t>
            </a:r>
            <a:r>
              <a:rPr spc="160" dirty="0">
                <a:solidFill>
                  <a:schemeClr val="tx1"/>
                </a:solidFill>
                <a:latin typeface="Times New Roman"/>
                <a:cs typeface="Times New Roman"/>
              </a:rPr>
              <a:t> </a:t>
            </a:r>
            <a:r>
              <a:rPr dirty="0">
                <a:solidFill>
                  <a:schemeClr val="tx1"/>
                </a:solidFill>
                <a:latin typeface="Times New Roman"/>
                <a:cs typeface="Times New Roman"/>
              </a:rPr>
              <a:t>englobados</a:t>
            </a:r>
            <a:r>
              <a:rPr spc="300" dirty="0">
                <a:solidFill>
                  <a:schemeClr val="tx1"/>
                </a:solidFill>
                <a:latin typeface="Times New Roman"/>
                <a:cs typeface="Times New Roman"/>
              </a:rPr>
              <a:t> </a:t>
            </a:r>
            <a:r>
              <a:rPr dirty="0">
                <a:solidFill>
                  <a:schemeClr val="tx1"/>
                </a:solidFill>
                <a:latin typeface="Times New Roman"/>
                <a:cs typeface="Times New Roman"/>
              </a:rPr>
              <a:t>en</a:t>
            </a:r>
            <a:r>
              <a:rPr spc="140" dirty="0">
                <a:solidFill>
                  <a:schemeClr val="tx1"/>
                </a:solidFill>
                <a:latin typeface="Times New Roman"/>
                <a:cs typeface="Times New Roman"/>
              </a:rPr>
              <a:t> </a:t>
            </a:r>
            <a:r>
              <a:rPr dirty="0">
                <a:solidFill>
                  <a:schemeClr val="tx1"/>
                </a:solidFill>
                <a:latin typeface="Times New Roman"/>
                <a:cs typeface="Times New Roman"/>
              </a:rPr>
              <a:t>el</a:t>
            </a:r>
            <a:r>
              <a:rPr spc="150" dirty="0">
                <a:solidFill>
                  <a:schemeClr val="tx1"/>
                </a:solidFill>
                <a:latin typeface="Times New Roman"/>
                <a:cs typeface="Times New Roman"/>
              </a:rPr>
              <a:t> </a:t>
            </a:r>
            <a:r>
              <a:rPr dirty="0">
                <a:solidFill>
                  <a:schemeClr val="tx1"/>
                </a:solidFill>
                <a:latin typeface="Times New Roman"/>
                <a:cs typeface="Times New Roman"/>
              </a:rPr>
              <a:t>conjunto</a:t>
            </a:r>
            <a:r>
              <a:rPr spc="280" dirty="0">
                <a:solidFill>
                  <a:schemeClr val="tx1"/>
                </a:solidFill>
                <a:latin typeface="Times New Roman"/>
                <a:cs typeface="Times New Roman"/>
              </a:rPr>
              <a:t> </a:t>
            </a:r>
            <a:r>
              <a:rPr dirty="0">
                <a:solidFill>
                  <a:schemeClr val="tx1"/>
                </a:solidFill>
                <a:latin typeface="Times New Roman"/>
                <a:cs typeface="Times New Roman"/>
              </a:rPr>
              <a:t>de</a:t>
            </a:r>
            <a:r>
              <a:rPr spc="150" dirty="0">
                <a:solidFill>
                  <a:schemeClr val="tx1"/>
                </a:solidFill>
                <a:latin typeface="Times New Roman"/>
                <a:cs typeface="Times New Roman"/>
              </a:rPr>
              <a:t> </a:t>
            </a:r>
            <a:r>
              <a:rPr dirty="0">
                <a:solidFill>
                  <a:schemeClr val="tx1"/>
                </a:solidFill>
                <a:latin typeface="Times New Roman"/>
                <a:cs typeface="Times New Roman"/>
              </a:rPr>
              <a:t>técnicas</a:t>
            </a:r>
            <a:r>
              <a:rPr spc="300" dirty="0">
                <a:solidFill>
                  <a:schemeClr val="tx1"/>
                </a:solidFill>
                <a:latin typeface="Times New Roman"/>
                <a:cs typeface="Times New Roman"/>
              </a:rPr>
              <a:t> </a:t>
            </a:r>
            <a:r>
              <a:rPr dirty="0">
                <a:solidFill>
                  <a:schemeClr val="tx1"/>
                </a:solidFill>
                <a:latin typeface="Times New Roman"/>
                <a:cs typeface="Times New Roman"/>
              </a:rPr>
              <a:t>pertenecientes</a:t>
            </a:r>
            <a:r>
              <a:rPr spc="100" dirty="0">
                <a:solidFill>
                  <a:schemeClr val="tx1"/>
                </a:solidFill>
                <a:latin typeface="Times New Roman"/>
                <a:cs typeface="Times New Roman"/>
              </a:rPr>
              <a:t> </a:t>
            </a:r>
            <a:r>
              <a:rPr dirty="0">
                <a:solidFill>
                  <a:schemeClr val="tx1"/>
                </a:solidFill>
                <a:latin typeface="Times New Roman"/>
                <a:cs typeface="Times New Roman"/>
              </a:rPr>
              <a:t>al</a:t>
            </a:r>
            <a:r>
              <a:rPr spc="165" dirty="0">
                <a:solidFill>
                  <a:schemeClr val="tx1"/>
                </a:solidFill>
                <a:latin typeface="Times New Roman"/>
                <a:cs typeface="Times New Roman"/>
              </a:rPr>
              <a:t> </a:t>
            </a:r>
            <a:r>
              <a:rPr spc="-10" dirty="0">
                <a:solidFill>
                  <a:schemeClr val="tx1"/>
                </a:solidFill>
                <a:latin typeface="Times New Roman"/>
                <a:cs typeface="Times New Roman"/>
              </a:rPr>
              <a:t>ámbito </a:t>
            </a:r>
            <a:r>
              <a:rPr dirty="0">
                <a:solidFill>
                  <a:schemeClr val="tx1"/>
                </a:solidFill>
                <a:latin typeface="Times New Roman"/>
                <a:cs typeface="Times New Roman"/>
              </a:rPr>
              <a:t>del</a:t>
            </a:r>
            <a:r>
              <a:rPr spc="110" dirty="0">
                <a:solidFill>
                  <a:schemeClr val="tx1"/>
                </a:solidFill>
                <a:latin typeface="Times New Roman"/>
                <a:cs typeface="Times New Roman"/>
              </a:rPr>
              <a:t> </a:t>
            </a:r>
            <a:r>
              <a:rPr dirty="0">
                <a:solidFill>
                  <a:schemeClr val="tx1"/>
                </a:solidFill>
                <a:latin typeface="Times New Roman"/>
                <a:cs typeface="Times New Roman"/>
              </a:rPr>
              <a:t>machine</a:t>
            </a:r>
            <a:r>
              <a:rPr spc="204" dirty="0">
                <a:solidFill>
                  <a:schemeClr val="tx1"/>
                </a:solidFill>
                <a:latin typeface="Times New Roman"/>
                <a:cs typeface="Times New Roman"/>
              </a:rPr>
              <a:t> </a:t>
            </a:r>
            <a:r>
              <a:rPr spc="-10" dirty="0">
                <a:solidFill>
                  <a:schemeClr val="tx1"/>
                </a:solidFill>
                <a:latin typeface="Times New Roman"/>
                <a:cs typeface="Times New Roman"/>
              </a:rPr>
              <a:t>learning.</a:t>
            </a:r>
            <a:endParaRPr dirty="0">
              <a:solidFill>
                <a:schemeClr val="tx1"/>
              </a:solidFill>
              <a:latin typeface="Times New Roman"/>
              <a:cs typeface="Times New Roman"/>
            </a:endParaRPr>
          </a:p>
          <a:p>
            <a:pPr>
              <a:lnSpc>
                <a:spcPct val="100000"/>
              </a:lnSpc>
              <a:spcBef>
                <a:spcPts val="150"/>
              </a:spcBef>
            </a:pPr>
            <a:endParaRPr dirty="0">
              <a:solidFill>
                <a:schemeClr val="tx1"/>
              </a:solidFill>
              <a:latin typeface="Times New Roman"/>
              <a:cs typeface="Times New Roman"/>
            </a:endParaRPr>
          </a:p>
          <a:p>
            <a:pPr marL="15240" marR="289560" indent="-3175">
              <a:lnSpc>
                <a:spcPts val="2210"/>
              </a:lnSpc>
            </a:pPr>
            <a:r>
              <a:rPr dirty="0">
                <a:solidFill>
                  <a:schemeClr val="tx1"/>
                </a:solidFill>
                <a:latin typeface="Times New Roman"/>
                <a:cs typeface="Times New Roman"/>
              </a:rPr>
              <a:t>Es</a:t>
            </a:r>
            <a:r>
              <a:rPr spc="-25" dirty="0">
                <a:solidFill>
                  <a:schemeClr val="tx1"/>
                </a:solidFill>
                <a:latin typeface="Times New Roman"/>
                <a:cs typeface="Times New Roman"/>
              </a:rPr>
              <a:t> </a:t>
            </a:r>
            <a:r>
              <a:rPr dirty="0">
                <a:solidFill>
                  <a:schemeClr val="tx1"/>
                </a:solidFill>
                <a:latin typeface="Times New Roman"/>
                <a:cs typeface="Times New Roman"/>
              </a:rPr>
              <a:t>probable</a:t>
            </a:r>
            <a:r>
              <a:rPr spc="90" dirty="0">
                <a:solidFill>
                  <a:schemeClr val="tx1"/>
                </a:solidFill>
                <a:latin typeface="Times New Roman"/>
                <a:cs typeface="Times New Roman"/>
              </a:rPr>
              <a:t> </a:t>
            </a:r>
            <a:r>
              <a:rPr dirty="0">
                <a:solidFill>
                  <a:schemeClr val="tx1"/>
                </a:solidFill>
                <a:latin typeface="Times New Roman"/>
                <a:cs typeface="Times New Roman"/>
              </a:rPr>
              <a:t>que</a:t>
            </a:r>
            <a:r>
              <a:rPr spc="10" dirty="0">
                <a:solidFill>
                  <a:schemeClr val="tx1"/>
                </a:solidFill>
                <a:latin typeface="Times New Roman"/>
                <a:cs typeface="Times New Roman"/>
              </a:rPr>
              <a:t> </a:t>
            </a:r>
            <a:r>
              <a:rPr dirty="0">
                <a:solidFill>
                  <a:schemeClr val="tx1"/>
                </a:solidFill>
                <a:latin typeface="Times New Roman"/>
                <a:cs typeface="Times New Roman"/>
              </a:rPr>
              <a:t>sea</a:t>
            </a:r>
            <a:r>
              <a:rPr spc="-20" dirty="0">
                <a:solidFill>
                  <a:schemeClr val="tx1"/>
                </a:solidFill>
                <a:latin typeface="Times New Roman"/>
                <a:cs typeface="Times New Roman"/>
              </a:rPr>
              <a:t> </a:t>
            </a:r>
            <a:r>
              <a:rPr dirty="0">
                <a:solidFill>
                  <a:schemeClr val="tx1"/>
                </a:solidFill>
                <a:latin typeface="Times New Roman"/>
                <a:cs typeface="Times New Roman"/>
              </a:rPr>
              <a:t>debido</a:t>
            </a:r>
            <a:r>
              <a:rPr spc="40" dirty="0">
                <a:solidFill>
                  <a:schemeClr val="tx1"/>
                </a:solidFill>
                <a:latin typeface="Times New Roman"/>
                <a:cs typeface="Times New Roman"/>
              </a:rPr>
              <a:t> </a:t>
            </a:r>
            <a:r>
              <a:rPr dirty="0">
                <a:solidFill>
                  <a:schemeClr val="tx1"/>
                </a:solidFill>
                <a:latin typeface="Times New Roman"/>
                <a:cs typeface="Times New Roman"/>
              </a:rPr>
              <a:t>a</a:t>
            </a:r>
            <a:r>
              <a:rPr spc="-45" dirty="0">
                <a:solidFill>
                  <a:schemeClr val="tx1"/>
                </a:solidFill>
                <a:latin typeface="Times New Roman"/>
                <a:cs typeface="Times New Roman"/>
              </a:rPr>
              <a:t> </a:t>
            </a:r>
            <a:r>
              <a:rPr dirty="0">
                <a:solidFill>
                  <a:schemeClr val="tx1"/>
                </a:solidFill>
                <a:latin typeface="Times New Roman"/>
                <a:cs typeface="Times New Roman"/>
              </a:rPr>
              <a:t>que</a:t>
            </a:r>
            <a:r>
              <a:rPr spc="-20" dirty="0">
                <a:solidFill>
                  <a:schemeClr val="tx1"/>
                </a:solidFill>
                <a:latin typeface="Times New Roman"/>
                <a:cs typeface="Times New Roman"/>
              </a:rPr>
              <a:t> </a:t>
            </a:r>
            <a:r>
              <a:rPr dirty="0">
                <a:solidFill>
                  <a:schemeClr val="tx1"/>
                </a:solidFill>
                <a:latin typeface="Times New Roman"/>
                <a:cs typeface="Times New Roman"/>
              </a:rPr>
              <a:t>los</a:t>
            </a:r>
            <a:r>
              <a:rPr spc="40" dirty="0">
                <a:solidFill>
                  <a:schemeClr val="tx1"/>
                </a:solidFill>
                <a:latin typeface="Times New Roman"/>
                <a:cs typeface="Times New Roman"/>
              </a:rPr>
              <a:t> </a:t>
            </a:r>
            <a:r>
              <a:rPr dirty="0">
                <a:solidFill>
                  <a:schemeClr val="tx1"/>
                </a:solidFill>
                <a:latin typeface="Times New Roman"/>
                <a:cs typeface="Times New Roman"/>
              </a:rPr>
              <a:t>modelos</a:t>
            </a:r>
            <a:r>
              <a:rPr spc="65" dirty="0">
                <a:solidFill>
                  <a:schemeClr val="tx1"/>
                </a:solidFill>
                <a:latin typeface="Times New Roman"/>
                <a:cs typeface="Times New Roman"/>
              </a:rPr>
              <a:t> </a:t>
            </a:r>
            <a:r>
              <a:rPr dirty="0">
                <a:solidFill>
                  <a:schemeClr val="tx1"/>
                </a:solidFill>
                <a:latin typeface="Times New Roman"/>
                <a:cs typeface="Times New Roman"/>
              </a:rPr>
              <a:t>estadísticos</a:t>
            </a:r>
            <a:r>
              <a:rPr spc="85" dirty="0">
                <a:solidFill>
                  <a:schemeClr val="tx1"/>
                </a:solidFill>
                <a:latin typeface="Times New Roman"/>
                <a:cs typeface="Times New Roman"/>
              </a:rPr>
              <a:t> </a:t>
            </a:r>
            <a:r>
              <a:rPr dirty="0">
                <a:solidFill>
                  <a:schemeClr val="tx1"/>
                </a:solidFill>
                <a:latin typeface="Times New Roman"/>
                <a:cs typeface="Times New Roman"/>
              </a:rPr>
              <a:t>clásicos</a:t>
            </a:r>
            <a:r>
              <a:rPr spc="65" dirty="0">
                <a:solidFill>
                  <a:schemeClr val="tx1"/>
                </a:solidFill>
                <a:latin typeface="Times New Roman"/>
                <a:cs typeface="Times New Roman"/>
              </a:rPr>
              <a:t> </a:t>
            </a:r>
            <a:r>
              <a:rPr dirty="0">
                <a:solidFill>
                  <a:schemeClr val="tx1"/>
                </a:solidFill>
                <a:latin typeface="Times New Roman"/>
                <a:cs typeface="Times New Roman"/>
              </a:rPr>
              <a:t>todavía</a:t>
            </a:r>
            <a:r>
              <a:rPr spc="55" dirty="0">
                <a:solidFill>
                  <a:schemeClr val="tx1"/>
                </a:solidFill>
                <a:latin typeface="Times New Roman"/>
                <a:cs typeface="Times New Roman"/>
              </a:rPr>
              <a:t> </a:t>
            </a:r>
            <a:r>
              <a:rPr spc="-25" dirty="0">
                <a:solidFill>
                  <a:schemeClr val="tx1"/>
                </a:solidFill>
                <a:latin typeface="Times New Roman"/>
                <a:cs typeface="Times New Roman"/>
              </a:rPr>
              <a:t>son </a:t>
            </a:r>
            <a:r>
              <a:rPr dirty="0">
                <a:solidFill>
                  <a:schemeClr val="tx1"/>
                </a:solidFill>
                <a:latin typeface="Times New Roman"/>
                <a:cs typeface="Times New Roman"/>
              </a:rPr>
              <a:t>muy</a:t>
            </a:r>
            <a:r>
              <a:rPr spc="-10" dirty="0">
                <a:solidFill>
                  <a:schemeClr val="tx1"/>
                </a:solidFill>
                <a:latin typeface="Times New Roman"/>
                <a:cs typeface="Times New Roman"/>
              </a:rPr>
              <a:t> </a:t>
            </a:r>
            <a:r>
              <a:rPr dirty="0">
                <a:solidFill>
                  <a:schemeClr val="tx1"/>
                </a:solidFill>
                <a:latin typeface="Times New Roman"/>
                <a:cs typeface="Times New Roman"/>
              </a:rPr>
              <a:t>competitivos</a:t>
            </a:r>
            <a:r>
              <a:rPr spc="140" dirty="0">
                <a:solidFill>
                  <a:schemeClr val="tx1"/>
                </a:solidFill>
                <a:latin typeface="Times New Roman"/>
                <a:cs typeface="Times New Roman"/>
              </a:rPr>
              <a:t> </a:t>
            </a:r>
            <a:r>
              <a:rPr dirty="0">
                <a:solidFill>
                  <a:schemeClr val="tx1"/>
                </a:solidFill>
                <a:latin typeface="Times New Roman"/>
                <a:cs typeface="Times New Roman"/>
              </a:rPr>
              <a:t>en</a:t>
            </a:r>
            <a:r>
              <a:rPr spc="-15" dirty="0">
                <a:solidFill>
                  <a:schemeClr val="tx1"/>
                </a:solidFill>
                <a:latin typeface="Times New Roman"/>
                <a:cs typeface="Times New Roman"/>
              </a:rPr>
              <a:t> </a:t>
            </a:r>
            <a:r>
              <a:rPr dirty="0">
                <a:solidFill>
                  <a:schemeClr val="tx1"/>
                </a:solidFill>
                <a:latin typeface="Times New Roman"/>
                <a:cs typeface="Times New Roman"/>
              </a:rPr>
              <a:t>este</a:t>
            </a:r>
            <a:r>
              <a:rPr spc="30" dirty="0">
                <a:solidFill>
                  <a:schemeClr val="tx1"/>
                </a:solidFill>
                <a:latin typeface="Times New Roman"/>
                <a:cs typeface="Times New Roman"/>
              </a:rPr>
              <a:t> </a:t>
            </a:r>
            <a:r>
              <a:rPr spc="-10" dirty="0">
                <a:solidFill>
                  <a:schemeClr val="tx1"/>
                </a:solidFill>
                <a:latin typeface="Times New Roman"/>
                <a:cs typeface="Times New Roman"/>
              </a:rPr>
              <a:t>ámbito.</a:t>
            </a:r>
            <a:endParaRPr dirty="0">
              <a:solidFill>
                <a:schemeClr val="tx1"/>
              </a:solidFill>
              <a:latin typeface="Times New Roman"/>
              <a:cs typeface="Times New Roman"/>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8463244" y="3011539"/>
            <a:ext cx="101367" cy="175969"/>
          </a:xfrm>
          <a:prstGeom prst="rect">
            <a:avLst/>
          </a:prstGeom>
        </p:spPr>
      </p:pic>
      <p:sp>
        <p:nvSpPr>
          <p:cNvPr id="3" name="object 3"/>
          <p:cNvSpPr txBox="1"/>
          <p:nvPr/>
        </p:nvSpPr>
        <p:spPr>
          <a:xfrm>
            <a:off x="2372446" y="2786863"/>
            <a:ext cx="6255385" cy="934085"/>
          </a:xfrm>
          <a:prstGeom prst="rect">
            <a:avLst/>
          </a:prstGeom>
        </p:spPr>
        <p:txBody>
          <a:bodyPr vert="horz" wrap="square" lIns="0" tIns="50800" rIns="0" bIns="0" rtlCol="0">
            <a:spAutoFit/>
          </a:bodyPr>
          <a:lstStyle/>
          <a:p>
            <a:pPr marL="48895">
              <a:lnSpc>
                <a:spcPct val="100000"/>
              </a:lnSpc>
              <a:spcBef>
                <a:spcPts val="400"/>
              </a:spcBef>
            </a:pPr>
            <a:r>
              <a:rPr sz="4350" spc="70" dirty="0">
                <a:solidFill>
                  <a:srgbClr val="ED0500"/>
                </a:solidFill>
                <a:latin typeface="Times New Roman"/>
                <a:cs typeface="Times New Roman"/>
              </a:rPr>
              <a:t>“No</a:t>
            </a:r>
            <a:r>
              <a:rPr sz="4350" spc="80" dirty="0">
                <a:solidFill>
                  <a:srgbClr val="ED0500"/>
                </a:solidFill>
                <a:latin typeface="Times New Roman"/>
                <a:cs typeface="Times New Roman"/>
              </a:rPr>
              <a:t> </a:t>
            </a:r>
            <a:r>
              <a:rPr sz="4350" spc="130" dirty="0">
                <a:solidFill>
                  <a:srgbClr val="FB0108"/>
                </a:solidFill>
                <a:latin typeface="Times New Roman"/>
                <a:cs typeface="Times New Roman"/>
              </a:rPr>
              <a:t>free</a:t>
            </a:r>
            <a:r>
              <a:rPr sz="4350" spc="85" dirty="0">
                <a:solidFill>
                  <a:srgbClr val="FB0108"/>
                </a:solidFill>
                <a:latin typeface="Times New Roman"/>
                <a:cs typeface="Times New Roman"/>
              </a:rPr>
              <a:t> </a:t>
            </a:r>
            <a:r>
              <a:rPr sz="4350" spc="135" dirty="0">
                <a:solidFill>
                  <a:srgbClr val="F70301"/>
                </a:solidFill>
                <a:latin typeface="Times New Roman"/>
                <a:cs typeface="Times New Roman"/>
              </a:rPr>
              <a:t>lunch</a:t>
            </a:r>
            <a:r>
              <a:rPr sz="4350" spc="310" dirty="0">
                <a:solidFill>
                  <a:srgbClr val="F70301"/>
                </a:solidFill>
                <a:latin typeface="Times New Roman"/>
                <a:cs typeface="Times New Roman"/>
              </a:rPr>
              <a:t> </a:t>
            </a:r>
            <a:r>
              <a:rPr sz="4350" spc="105" dirty="0">
                <a:solidFill>
                  <a:srgbClr val="F60500"/>
                </a:solidFill>
                <a:latin typeface="Times New Roman"/>
                <a:cs typeface="Times New Roman"/>
              </a:rPr>
              <a:t>theorems’</a:t>
            </a:r>
            <a:endParaRPr sz="4350">
              <a:latin typeface="Times New Roman"/>
              <a:cs typeface="Times New Roman"/>
            </a:endParaRPr>
          </a:p>
          <a:p>
            <a:pPr marL="12700">
              <a:lnSpc>
                <a:spcPct val="100000"/>
              </a:lnSpc>
              <a:spcBef>
                <a:spcPts val="125"/>
              </a:spcBef>
            </a:pPr>
            <a:r>
              <a:rPr sz="1250" spc="55" dirty="0">
                <a:latin typeface="Times New Roman"/>
                <a:cs typeface="Times New Roman"/>
              </a:rPr>
              <a:t>(The</a:t>
            </a:r>
            <a:r>
              <a:rPr sz="1250" spc="160" dirty="0">
                <a:latin typeface="Times New Roman"/>
                <a:cs typeface="Times New Roman"/>
              </a:rPr>
              <a:t> </a:t>
            </a:r>
            <a:r>
              <a:rPr sz="1250" spc="85" dirty="0">
                <a:latin typeface="Times New Roman"/>
                <a:cs typeface="Times New Roman"/>
              </a:rPr>
              <a:t>Lack</a:t>
            </a:r>
            <a:r>
              <a:rPr sz="1250" spc="150" dirty="0">
                <a:latin typeface="Times New Roman"/>
                <a:cs typeface="Times New Roman"/>
              </a:rPr>
              <a:t> </a:t>
            </a:r>
            <a:r>
              <a:rPr sz="1250" dirty="0">
                <a:latin typeface="Times New Roman"/>
                <a:cs typeface="Times New Roman"/>
              </a:rPr>
              <a:t>of</a:t>
            </a:r>
            <a:r>
              <a:rPr sz="1250" spc="165" dirty="0">
                <a:latin typeface="Times New Roman"/>
                <a:cs typeface="Times New Roman"/>
              </a:rPr>
              <a:t> </a:t>
            </a:r>
            <a:r>
              <a:rPr sz="1250" spc="70" dirty="0">
                <a:latin typeface="Times New Roman"/>
                <a:cs typeface="Times New Roman"/>
              </a:rPr>
              <a:t>A</a:t>
            </a:r>
            <a:r>
              <a:rPr sz="1250" spc="95" dirty="0">
                <a:latin typeface="Times New Roman"/>
                <a:cs typeface="Times New Roman"/>
              </a:rPr>
              <a:t> </a:t>
            </a:r>
            <a:r>
              <a:rPr sz="1250" dirty="0">
                <a:latin typeface="Times New Roman"/>
                <a:cs typeface="Times New Roman"/>
              </a:rPr>
              <a:t>Priori</a:t>
            </a:r>
            <a:r>
              <a:rPr sz="1250" spc="235" dirty="0">
                <a:latin typeface="Times New Roman"/>
                <a:cs typeface="Times New Roman"/>
              </a:rPr>
              <a:t> </a:t>
            </a:r>
            <a:r>
              <a:rPr sz="1250" dirty="0">
                <a:latin typeface="Times New Roman"/>
                <a:cs typeface="Times New Roman"/>
              </a:rPr>
              <a:t>Distinctions</a:t>
            </a:r>
            <a:r>
              <a:rPr sz="1250" spc="250" dirty="0">
                <a:latin typeface="Times New Roman"/>
                <a:cs typeface="Times New Roman"/>
              </a:rPr>
              <a:t> </a:t>
            </a:r>
            <a:r>
              <a:rPr sz="1250" dirty="0">
                <a:latin typeface="Times New Roman"/>
                <a:cs typeface="Times New Roman"/>
              </a:rPr>
              <a:t>Between</a:t>
            </a:r>
            <a:r>
              <a:rPr sz="1250" spc="240" dirty="0">
                <a:latin typeface="Times New Roman"/>
                <a:cs typeface="Times New Roman"/>
              </a:rPr>
              <a:t> </a:t>
            </a:r>
            <a:r>
              <a:rPr sz="1250" spc="55" dirty="0">
                <a:latin typeface="Times New Roman"/>
                <a:cs typeface="Times New Roman"/>
              </a:rPr>
              <a:t>Learning</a:t>
            </a:r>
            <a:r>
              <a:rPr sz="1250" spc="229" dirty="0">
                <a:latin typeface="Times New Roman"/>
                <a:cs typeface="Times New Roman"/>
              </a:rPr>
              <a:t> </a:t>
            </a:r>
            <a:r>
              <a:rPr sz="1250" dirty="0">
                <a:latin typeface="Times New Roman"/>
                <a:cs typeface="Times New Roman"/>
              </a:rPr>
              <a:t>Algorithms</a:t>
            </a:r>
            <a:r>
              <a:rPr sz="1250" spc="220" dirty="0">
                <a:latin typeface="Times New Roman"/>
                <a:cs typeface="Times New Roman"/>
              </a:rPr>
              <a:t> </a:t>
            </a:r>
            <a:r>
              <a:rPr sz="1250" spc="-35" dirty="0">
                <a:latin typeface="Times New Roman"/>
                <a:cs typeface="Times New Roman"/>
              </a:rPr>
              <a:t>(David</a:t>
            </a:r>
            <a:r>
              <a:rPr sz="1250" spc="125" dirty="0">
                <a:latin typeface="Times New Roman"/>
                <a:cs typeface="Times New Roman"/>
              </a:rPr>
              <a:t> </a:t>
            </a:r>
            <a:r>
              <a:rPr sz="1250" spc="-20" dirty="0">
                <a:latin typeface="Times New Roman"/>
                <a:cs typeface="Times New Roman"/>
              </a:rPr>
              <a:t>H.</a:t>
            </a:r>
            <a:r>
              <a:rPr sz="1250" spc="85" dirty="0">
                <a:latin typeface="Times New Roman"/>
                <a:cs typeface="Times New Roman"/>
              </a:rPr>
              <a:t> </a:t>
            </a:r>
            <a:r>
              <a:rPr sz="1250" spc="-50" dirty="0">
                <a:latin typeface="Times New Roman"/>
                <a:cs typeface="Times New Roman"/>
              </a:rPr>
              <a:t>Wolpert,</a:t>
            </a:r>
            <a:r>
              <a:rPr sz="1250" spc="215" dirty="0">
                <a:latin typeface="Times New Roman"/>
                <a:cs typeface="Times New Roman"/>
              </a:rPr>
              <a:t> </a:t>
            </a:r>
            <a:r>
              <a:rPr sz="1250" spc="-10" dirty="0">
                <a:latin typeface="Times New Roman"/>
                <a:cs typeface="Times New Roman"/>
              </a:rPr>
              <a:t>1996))</a:t>
            </a:r>
            <a:endParaRPr sz="1250">
              <a:latin typeface="Times New Roman"/>
              <a:cs typeface="Times New Roman"/>
            </a:endParaRPr>
          </a:p>
        </p:txBody>
      </p:sp>
      <p:sp>
        <p:nvSpPr>
          <p:cNvPr id="4" name="object 4"/>
          <p:cNvSpPr txBox="1"/>
          <p:nvPr/>
        </p:nvSpPr>
        <p:spPr>
          <a:xfrm>
            <a:off x="888952" y="4011333"/>
            <a:ext cx="8299450" cy="688340"/>
          </a:xfrm>
          <a:prstGeom prst="rect">
            <a:avLst/>
          </a:prstGeom>
        </p:spPr>
        <p:txBody>
          <a:bodyPr vert="horz" wrap="square" lIns="0" tIns="37465" rIns="0" bIns="0" rtlCol="0">
            <a:spAutoFit/>
          </a:bodyPr>
          <a:lstStyle/>
          <a:p>
            <a:pPr marL="13970" marR="5080" indent="-1905">
              <a:lnSpc>
                <a:spcPts val="2540"/>
              </a:lnSpc>
              <a:spcBef>
                <a:spcPts val="295"/>
              </a:spcBef>
            </a:pPr>
            <a:r>
              <a:rPr sz="2200" dirty="0">
                <a:solidFill>
                  <a:schemeClr val="tx1"/>
                </a:solidFill>
                <a:latin typeface="Times New Roman"/>
                <a:cs typeface="Times New Roman"/>
              </a:rPr>
              <a:t>Se</a:t>
            </a:r>
            <a:r>
              <a:rPr sz="2200" spc="-35" dirty="0">
                <a:solidFill>
                  <a:schemeClr val="tx1"/>
                </a:solidFill>
                <a:latin typeface="Times New Roman"/>
                <a:cs typeface="Times New Roman"/>
              </a:rPr>
              <a:t> </a:t>
            </a:r>
            <a:r>
              <a:rPr sz="2200" dirty="0">
                <a:solidFill>
                  <a:schemeClr val="tx1"/>
                </a:solidFill>
                <a:latin typeface="Times New Roman"/>
                <a:cs typeface="Times New Roman"/>
              </a:rPr>
              <a:t>trata</a:t>
            </a:r>
            <a:r>
              <a:rPr sz="2200" spc="35" dirty="0">
                <a:solidFill>
                  <a:schemeClr val="tx1"/>
                </a:solidFill>
                <a:latin typeface="Times New Roman"/>
                <a:cs typeface="Times New Roman"/>
              </a:rPr>
              <a:t> </a:t>
            </a:r>
            <a:r>
              <a:rPr sz="2200" dirty="0">
                <a:solidFill>
                  <a:schemeClr val="tx1"/>
                </a:solidFill>
                <a:latin typeface="Times New Roman"/>
                <a:cs typeface="Times New Roman"/>
              </a:rPr>
              <a:t>de</a:t>
            </a:r>
            <a:r>
              <a:rPr sz="2200" spc="-25" dirty="0">
                <a:solidFill>
                  <a:schemeClr val="tx1"/>
                </a:solidFill>
                <a:latin typeface="Times New Roman"/>
                <a:cs typeface="Times New Roman"/>
              </a:rPr>
              <a:t> </a:t>
            </a:r>
            <a:r>
              <a:rPr sz="2200" dirty="0">
                <a:solidFill>
                  <a:schemeClr val="tx1"/>
                </a:solidFill>
                <a:latin typeface="Times New Roman"/>
                <a:cs typeface="Times New Roman"/>
              </a:rPr>
              <a:t>una</a:t>
            </a:r>
            <a:r>
              <a:rPr sz="2200" spc="15" dirty="0">
                <a:solidFill>
                  <a:schemeClr val="tx1"/>
                </a:solidFill>
                <a:latin typeface="Times New Roman"/>
                <a:cs typeface="Times New Roman"/>
              </a:rPr>
              <a:t> </a:t>
            </a:r>
            <a:r>
              <a:rPr sz="2200" dirty="0">
                <a:solidFill>
                  <a:schemeClr val="tx1"/>
                </a:solidFill>
                <a:latin typeface="Times New Roman"/>
                <a:cs typeface="Times New Roman"/>
              </a:rPr>
              <a:t>asunción</a:t>
            </a:r>
            <a:r>
              <a:rPr sz="2200" spc="30" dirty="0">
                <a:solidFill>
                  <a:schemeClr val="tx1"/>
                </a:solidFill>
                <a:latin typeface="Times New Roman"/>
                <a:cs typeface="Times New Roman"/>
              </a:rPr>
              <a:t> </a:t>
            </a:r>
            <a:r>
              <a:rPr sz="2200" dirty="0">
                <a:solidFill>
                  <a:schemeClr val="tx1"/>
                </a:solidFill>
                <a:latin typeface="Times New Roman"/>
                <a:cs typeface="Times New Roman"/>
              </a:rPr>
              <a:t>sobre</a:t>
            </a:r>
            <a:r>
              <a:rPr sz="2200" spc="35" dirty="0">
                <a:solidFill>
                  <a:schemeClr val="tx1"/>
                </a:solidFill>
                <a:latin typeface="Times New Roman"/>
                <a:cs typeface="Times New Roman"/>
              </a:rPr>
              <a:t> </a:t>
            </a:r>
            <a:r>
              <a:rPr sz="2200" dirty="0">
                <a:solidFill>
                  <a:schemeClr val="tx1"/>
                </a:solidFill>
                <a:latin typeface="Times New Roman"/>
                <a:cs typeface="Times New Roman"/>
              </a:rPr>
              <a:t>la</a:t>
            </a:r>
            <a:r>
              <a:rPr sz="2200" spc="-40" dirty="0">
                <a:solidFill>
                  <a:schemeClr val="tx1"/>
                </a:solidFill>
                <a:latin typeface="Times New Roman"/>
                <a:cs typeface="Times New Roman"/>
              </a:rPr>
              <a:t> </a:t>
            </a:r>
            <a:r>
              <a:rPr sz="2200" dirty="0">
                <a:solidFill>
                  <a:schemeClr val="tx1"/>
                </a:solidFill>
                <a:latin typeface="Times New Roman"/>
                <a:cs typeface="Times New Roman"/>
              </a:rPr>
              <a:t>imposibilidad</a:t>
            </a:r>
            <a:r>
              <a:rPr sz="2200" spc="150" dirty="0">
                <a:solidFill>
                  <a:schemeClr val="tx1"/>
                </a:solidFill>
                <a:latin typeface="Times New Roman"/>
                <a:cs typeface="Times New Roman"/>
              </a:rPr>
              <a:t> </a:t>
            </a:r>
            <a:r>
              <a:rPr sz="2200" dirty="0">
                <a:solidFill>
                  <a:schemeClr val="tx1"/>
                </a:solidFill>
                <a:latin typeface="Times New Roman"/>
                <a:cs typeface="Times New Roman"/>
              </a:rPr>
              <a:t>de</a:t>
            </a:r>
            <a:r>
              <a:rPr sz="2200" spc="-25" dirty="0">
                <a:solidFill>
                  <a:schemeClr val="tx1"/>
                </a:solidFill>
                <a:latin typeface="Times New Roman"/>
                <a:cs typeface="Times New Roman"/>
              </a:rPr>
              <a:t> </a:t>
            </a:r>
            <a:r>
              <a:rPr sz="2200" dirty="0">
                <a:solidFill>
                  <a:schemeClr val="tx1"/>
                </a:solidFill>
                <a:latin typeface="Times New Roman"/>
                <a:cs typeface="Times New Roman"/>
              </a:rPr>
              <a:t>encontrar</a:t>
            </a:r>
            <a:r>
              <a:rPr sz="2200" spc="5" dirty="0">
                <a:solidFill>
                  <a:schemeClr val="tx1"/>
                </a:solidFill>
                <a:latin typeface="Times New Roman"/>
                <a:cs typeface="Times New Roman"/>
              </a:rPr>
              <a:t> </a:t>
            </a:r>
            <a:r>
              <a:rPr sz="2200" dirty="0">
                <a:solidFill>
                  <a:schemeClr val="tx1"/>
                </a:solidFill>
                <a:latin typeface="Times New Roman"/>
                <a:cs typeface="Times New Roman"/>
              </a:rPr>
              <a:t>un</a:t>
            </a:r>
            <a:r>
              <a:rPr sz="2200" spc="-45" dirty="0">
                <a:solidFill>
                  <a:schemeClr val="tx1"/>
                </a:solidFill>
                <a:latin typeface="Times New Roman"/>
                <a:cs typeface="Times New Roman"/>
              </a:rPr>
              <a:t> </a:t>
            </a:r>
            <a:r>
              <a:rPr sz="2200" spc="-10" dirty="0">
                <a:solidFill>
                  <a:schemeClr val="tx1"/>
                </a:solidFill>
                <a:latin typeface="Times New Roman"/>
                <a:cs typeface="Times New Roman"/>
              </a:rPr>
              <a:t>algoritmo </a:t>
            </a:r>
            <a:r>
              <a:rPr sz="2200" dirty="0">
                <a:solidFill>
                  <a:schemeClr val="tx1"/>
                </a:solidFill>
                <a:latin typeface="Times New Roman"/>
                <a:cs typeface="Times New Roman"/>
              </a:rPr>
              <a:t>universal</a:t>
            </a:r>
            <a:r>
              <a:rPr sz="2200" spc="30" dirty="0">
                <a:solidFill>
                  <a:schemeClr val="tx1"/>
                </a:solidFill>
                <a:latin typeface="Times New Roman"/>
                <a:cs typeface="Times New Roman"/>
              </a:rPr>
              <a:t> </a:t>
            </a:r>
            <a:r>
              <a:rPr sz="2200" dirty="0">
                <a:solidFill>
                  <a:schemeClr val="tx1"/>
                </a:solidFill>
                <a:latin typeface="Times New Roman"/>
                <a:cs typeface="Times New Roman"/>
              </a:rPr>
              <a:t>que</a:t>
            </a:r>
            <a:r>
              <a:rPr sz="2200" spc="30" dirty="0">
                <a:solidFill>
                  <a:schemeClr val="tx1"/>
                </a:solidFill>
                <a:latin typeface="Times New Roman"/>
                <a:cs typeface="Times New Roman"/>
              </a:rPr>
              <a:t> </a:t>
            </a:r>
            <a:r>
              <a:rPr sz="2200" dirty="0">
                <a:solidFill>
                  <a:schemeClr val="tx1"/>
                </a:solidFill>
                <a:latin typeface="Times New Roman"/>
                <a:cs typeface="Times New Roman"/>
              </a:rPr>
              <a:t>bata</a:t>
            </a:r>
            <a:r>
              <a:rPr sz="2200" spc="45" dirty="0">
                <a:solidFill>
                  <a:schemeClr val="tx1"/>
                </a:solidFill>
                <a:latin typeface="Times New Roman"/>
                <a:cs typeface="Times New Roman"/>
              </a:rPr>
              <a:t> </a:t>
            </a:r>
            <a:r>
              <a:rPr sz="2200" dirty="0">
                <a:solidFill>
                  <a:schemeClr val="tx1"/>
                </a:solidFill>
                <a:latin typeface="Times New Roman"/>
                <a:cs typeface="Times New Roman"/>
              </a:rPr>
              <a:t>a</a:t>
            </a:r>
            <a:r>
              <a:rPr sz="2200" spc="-40" dirty="0">
                <a:solidFill>
                  <a:schemeClr val="tx1"/>
                </a:solidFill>
                <a:latin typeface="Times New Roman"/>
                <a:cs typeface="Times New Roman"/>
              </a:rPr>
              <a:t> </a:t>
            </a:r>
            <a:r>
              <a:rPr sz="2200" dirty="0">
                <a:solidFill>
                  <a:schemeClr val="tx1"/>
                </a:solidFill>
                <a:latin typeface="Times New Roman"/>
                <a:cs typeface="Times New Roman"/>
              </a:rPr>
              <a:t>los</a:t>
            </a:r>
            <a:r>
              <a:rPr sz="2200" spc="-40" dirty="0">
                <a:solidFill>
                  <a:schemeClr val="tx1"/>
                </a:solidFill>
                <a:latin typeface="Times New Roman"/>
                <a:cs typeface="Times New Roman"/>
              </a:rPr>
              <a:t> </a:t>
            </a:r>
            <a:r>
              <a:rPr sz="2200" dirty="0">
                <a:solidFill>
                  <a:schemeClr val="tx1"/>
                </a:solidFill>
                <a:latin typeface="Times New Roman"/>
                <a:cs typeface="Times New Roman"/>
              </a:rPr>
              <a:t>demás</a:t>
            </a:r>
            <a:r>
              <a:rPr sz="2200" spc="45" dirty="0">
                <a:solidFill>
                  <a:schemeClr val="tx1"/>
                </a:solidFill>
                <a:latin typeface="Times New Roman"/>
                <a:cs typeface="Times New Roman"/>
              </a:rPr>
              <a:t> </a:t>
            </a:r>
            <a:r>
              <a:rPr sz="2200" dirty="0">
                <a:solidFill>
                  <a:schemeClr val="tx1"/>
                </a:solidFill>
                <a:latin typeface="Times New Roman"/>
                <a:cs typeface="Times New Roman"/>
              </a:rPr>
              <a:t>en</a:t>
            </a:r>
            <a:r>
              <a:rPr sz="2200" spc="20" dirty="0">
                <a:solidFill>
                  <a:schemeClr val="tx1"/>
                </a:solidFill>
                <a:latin typeface="Times New Roman"/>
                <a:cs typeface="Times New Roman"/>
              </a:rPr>
              <a:t> </a:t>
            </a:r>
            <a:r>
              <a:rPr sz="2200" dirty="0">
                <a:solidFill>
                  <a:schemeClr val="tx1"/>
                </a:solidFill>
                <a:latin typeface="Times New Roman"/>
                <a:cs typeface="Times New Roman"/>
              </a:rPr>
              <a:t>todo</a:t>
            </a:r>
            <a:r>
              <a:rPr sz="2200" spc="-55" dirty="0">
                <a:solidFill>
                  <a:schemeClr val="tx1"/>
                </a:solidFill>
                <a:latin typeface="Times New Roman"/>
                <a:cs typeface="Times New Roman"/>
              </a:rPr>
              <a:t> </a:t>
            </a:r>
            <a:r>
              <a:rPr sz="2200" dirty="0">
                <a:solidFill>
                  <a:schemeClr val="tx1"/>
                </a:solidFill>
                <a:latin typeface="Times New Roman"/>
                <a:cs typeface="Times New Roman"/>
              </a:rPr>
              <a:t>tipo</a:t>
            </a:r>
            <a:r>
              <a:rPr sz="2200" spc="5" dirty="0">
                <a:solidFill>
                  <a:schemeClr val="tx1"/>
                </a:solidFill>
                <a:latin typeface="Times New Roman"/>
                <a:cs typeface="Times New Roman"/>
              </a:rPr>
              <a:t> </a:t>
            </a:r>
            <a:r>
              <a:rPr sz="2200" dirty="0">
                <a:solidFill>
                  <a:schemeClr val="tx1"/>
                </a:solidFill>
                <a:latin typeface="Times New Roman"/>
                <a:cs typeface="Times New Roman"/>
              </a:rPr>
              <a:t>de</a:t>
            </a:r>
            <a:r>
              <a:rPr sz="2200" spc="-40" dirty="0">
                <a:solidFill>
                  <a:schemeClr val="tx1"/>
                </a:solidFill>
                <a:latin typeface="Times New Roman"/>
                <a:cs typeface="Times New Roman"/>
              </a:rPr>
              <a:t> </a:t>
            </a:r>
            <a:r>
              <a:rPr sz="2200" spc="-10" dirty="0">
                <a:solidFill>
                  <a:schemeClr val="tx1"/>
                </a:solidFill>
                <a:latin typeface="Times New Roman"/>
                <a:cs typeface="Times New Roman"/>
              </a:rPr>
              <a:t>datos.</a:t>
            </a:r>
            <a:endParaRPr sz="2200" dirty="0">
              <a:solidFill>
                <a:schemeClr val="tx1"/>
              </a:solidFill>
              <a:latin typeface="Times New Roman"/>
              <a:cs typeface="Times New Roman"/>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2309226" y="583789"/>
            <a:ext cx="6255385" cy="934085"/>
          </a:xfrm>
          <a:prstGeom prst="rect">
            <a:avLst/>
          </a:prstGeom>
        </p:spPr>
        <p:txBody>
          <a:bodyPr vert="horz" wrap="square" lIns="0" tIns="50800" rIns="0" bIns="0" rtlCol="0">
            <a:spAutoFit/>
          </a:bodyPr>
          <a:lstStyle/>
          <a:p>
            <a:pPr marL="48895">
              <a:lnSpc>
                <a:spcPct val="100000"/>
              </a:lnSpc>
              <a:spcBef>
                <a:spcPts val="400"/>
              </a:spcBef>
            </a:pPr>
            <a:r>
              <a:rPr sz="4350" spc="70" dirty="0">
                <a:solidFill>
                  <a:srgbClr val="ED0500"/>
                </a:solidFill>
                <a:latin typeface="Times New Roman"/>
                <a:cs typeface="Times New Roman"/>
              </a:rPr>
              <a:t>“No</a:t>
            </a:r>
            <a:r>
              <a:rPr sz="4350" spc="80" dirty="0">
                <a:solidFill>
                  <a:srgbClr val="ED0500"/>
                </a:solidFill>
                <a:latin typeface="Times New Roman"/>
                <a:cs typeface="Times New Roman"/>
              </a:rPr>
              <a:t> </a:t>
            </a:r>
            <a:r>
              <a:rPr sz="4350" spc="130" dirty="0">
                <a:solidFill>
                  <a:srgbClr val="FB0108"/>
                </a:solidFill>
                <a:latin typeface="Times New Roman"/>
                <a:cs typeface="Times New Roman"/>
              </a:rPr>
              <a:t>free</a:t>
            </a:r>
            <a:r>
              <a:rPr sz="4350" spc="85" dirty="0">
                <a:solidFill>
                  <a:srgbClr val="FB0108"/>
                </a:solidFill>
                <a:latin typeface="Times New Roman"/>
                <a:cs typeface="Times New Roman"/>
              </a:rPr>
              <a:t> </a:t>
            </a:r>
            <a:r>
              <a:rPr sz="4350" spc="135" dirty="0">
                <a:solidFill>
                  <a:srgbClr val="F70301"/>
                </a:solidFill>
                <a:latin typeface="Times New Roman"/>
                <a:cs typeface="Times New Roman"/>
              </a:rPr>
              <a:t>lunch</a:t>
            </a:r>
            <a:r>
              <a:rPr sz="4350" spc="310" dirty="0">
                <a:solidFill>
                  <a:srgbClr val="F70301"/>
                </a:solidFill>
                <a:latin typeface="Times New Roman"/>
                <a:cs typeface="Times New Roman"/>
              </a:rPr>
              <a:t> </a:t>
            </a:r>
            <a:r>
              <a:rPr sz="4350" spc="105" dirty="0">
                <a:solidFill>
                  <a:srgbClr val="F60500"/>
                </a:solidFill>
                <a:latin typeface="Times New Roman"/>
                <a:cs typeface="Times New Roman"/>
              </a:rPr>
              <a:t>theorems’</a:t>
            </a:r>
            <a:endParaRPr sz="4350" dirty="0">
              <a:latin typeface="Times New Roman"/>
              <a:cs typeface="Times New Roman"/>
            </a:endParaRPr>
          </a:p>
          <a:p>
            <a:pPr marL="12700">
              <a:lnSpc>
                <a:spcPct val="100000"/>
              </a:lnSpc>
              <a:spcBef>
                <a:spcPts val="125"/>
              </a:spcBef>
            </a:pPr>
            <a:r>
              <a:rPr sz="1250" spc="55" dirty="0">
                <a:latin typeface="Times New Roman"/>
                <a:cs typeface="Times New Roman"/>
              </a:rPr>
              <a:t>(The</a:t>
            </a:r>
            <a:r>
              <a:rPr sz="1250" spc="160" dirty="0">
                <a:latin typeface="Times New Roman"/>
                <a:cs typeface="Times New Roman"/>
              </a:rPr>
              <a:t> </a:t>
            </a:r>
            <a:r>
              <a:rPr sz="1250" spc="85" dirty="0">
                <a:latin typeface="Times New Roman"/>
                <a:cs typeface="Times New Roman"/>
              </a:rPr>
              <a:t>Lack</a:t>
            </a:r>
            <a:r>
              <a:rPr sz="1250" spc="150" dirty="0">
                <a:latin typeface="Times New Roman"/>
                <a:cs typeface="Times New Roman"/>
              </a:rPr>
              <a:t> </a:t>
            </a:r>
            <a:r>
              <a:rPr sz="1250" dirty="0">
                <a:latin typeface="Times New Roman"/>
                <a:cs typeface="Times New Roman"/>
              </a:rPr>
              <a:t>of</a:t>
            </a:r>
            <a:r>
              <a:rPr sz="1250" spc="165" dirty="0">
                <a:latin typeface="Times New Roman"/>
                <a:cs typeface="Times New Roman"/>
              </a:rPr>
              <a:t> </a:t>
            </a:r>
            <a:r>
              <a:rPr sz="1250" spc="70" dirty="0">
                <a:latin typeface="Times New Roman"/>
                <a:cs typeface="Times New Roman"/>
              </a:rPr>
              <a:t>A</a:t>
            </a:r>
            <a:r>
              <a:rPr sz="1250" spc="95" dirty="0">
                <a:latin typeface="Times New Roman"/>
                <a:cs typeface="Times New Roman"/>
              </a:rPr>
              <a:t> </a:t>
            </a:r>
            <a:r>
              <a:rPr sz="1250" dirty="0">
                <a:latin typeface="Times New Roman"/>
                <a:cs typeface="Times New Roman"/>
              </a:rPr>
              <a:t>Priori</a:t>
            </a:r>
            <a:r>
              <a:rPr sz="1250" spc="235" dirty="0">
                <a:latin typeface="Times New Roman"/>
                <a:cs typeface="Times New Roman"/>
              </a:rPr>
              <a:t> </a:t>
            </a:r>
            <a:r>
              <a:rPr sz="1250" dirty="0">
                <a:latin typeface="Times New Roman"/>
                <a:cs typeface="Times New Roman"/>
              </a:rPr>
              <a:t>Distinctions</a:t>
            </a:r>
            <a:r>
              <a:rPr sz="1250" spc="250" dirty="0">
                <a:latin typeface="Times New Roman"/>
                <a:cs typeface="Times New Roman"/>
              </a:rPr>
              <a:t> </a:t>
            </a:r>
            <a:r>
              <a:rPr sz="1250" dirty="0">
                <a:latin typeface="Times New Roman"/>
                <a:cs typeface="Times New Roman"/>
              </a:rPr>
              <a:t>Between</a:t>
            </a:r>
            <a:r>
              <a:rPr sz="1250" spc="240" dirty="0">
                <a:latin typeface="Times New Roman"/>
                <a:cs typeface="Times New Roman"/>
              </a:rPr>
              <a:t> </a:t>
            </a:r>
            <a:r>
              <a:rPr sz="1250" spc="55" dirty="0">
                <a:latin typeface="Times New Roman"/>
                <a:cs typeface="Times New Roman"/>
              </a:rPr>
              <a:t>Learning</a:t>
            </a:r>
            <a:r>
              <a:rPr sz="1250" spc="229" dirty="0">
                <a:latin typeface="Times New Roman"/>
                <a:cs typeface="Times New Roman"/>
              </a:rPr>
              <a:t> </a:t>
            </a:r>
            <a:r>
              <a:rPr sz="1250" dirty="0">
                <a:latin typeface="Times New Roman"/>
                <a:cs typeface="Times New Roman"/>
              </a:rPr>
              <a:t>Algorithms</a:t>
            </a:r>
            <a:r>
              <a:rPr sz="1250" spc="220" dirty="0">
                <a:latin typeface="Times New Roman"/>
                <a:cs typeface="Times New Roman"/>
              </a:rPr>
              <a:t> </a:t>
            </a:r>
            <a:r>
              <a:rPr sz="1250" spc="-35" dirty="0">
                <a:latin typeface="Times New Roman"/>
                <a:cs typeface="Times New Roman"/>
              </a:rPr>
              <a:t>(David</a:t>
            </a:r>
            <a:r>
              <a:rPr sz="1250" spc="125" dirty="0">
                <a:latin typeface="Times New Roman"/>
                <a:cs typeface="Times New Roman"/>
              </a:rPr>
              <a:t> </a:t>
            </a:r>
            <a:r>
              <a:rPr sz="1250" spc="-20" dirty="0">
                <a:latin typeface="Times New Roman"/>
                <a:cs typeface="Times New Roman"/>
              </a:rPr>
              <a:t>H.</a:t>
            </a:r>
            <a:r>
              <a:rPr sz="1250" spc="85" dirty="0">
                <a:latin typeface="Times New Roman"/>
                <a:cs typeface="Times New Roman"/>
              </a:rPr>
              <a:t> </a:t>
            </a:r>
            <a:r>
              <a:rPr sz="1250" spc="-50" dirty="0">
                <a:latin typeface="Times New Roman"/>
                <a:cs typeface="Times New Roman"/>
              </a:rPr>
              <a:t>Wolpert,</a:t>
            </a:r>
            <a:r>
              <a:rPr sz="1250" spc="215" dirty="0">
                <a:latin typeface="Times New Roman"/>
                <a:cs typeface="Times New Roman"/>
              </a:rPr>
              <a:t> </a:t>
            </a:r>
            <a:r>
              <a:rPr sz="1250" spc="-10" dirty="0">
                <a:latin typeface="Times New Roman"/>
                <a:cs typeface="Times New Roman"/>
              </a:rPr>
              <a:t>1996))</a:t>
            </a:r>
            <a:endParaRPr sz="1250" dirty="0">
              <a:latin typeface="Times New Roman"/>
              <a:cs typeface="Times New Roman"/>
            </a:endParaRPr>
          </a:p>
        </p:txBody>
      </p:sp>
      <p:sp>
        <p:nvSpPr>
          <p:cNvPr id="4" name="object 4"/>
          <p:cNvSpPr txBox="1"/>
          <p:nvPr/>
        </p:nvSpPr>
        <p:spPr>
          <a:xfrm>
            <a:off x="1524000" y="2108200"/>
            <a:ext cx="9829800" cy="4359527"/>
          </a:xfrm>
          <a:prstGeom prst="rect">
            <a:avLst/>
          </a:prstGeom>
        </p:spPr>
        <p:txBody>
          <a:bodyPr vert="horz" wrap="square" lIns="0" tIns="37465" rIns="0" bIns="0" rtlCol="0">
            <a:spAutoFit/>
          </a:bodyPr>
          <a:lstStyle/>
          <a:p>
            <a:pPr marL="13970" marR="5080" indent="-1905" algn="just">
              <a:lnSpc>
                <a:spcPts val="2540"/>
              </a:lnSpc>
              <a:spcBef>
                <a:spcPts val="295"/>
              </a:spcBef>
            </a:pPr>
            <a:r>
              <a:rPr lang="es-ES" sz="2200" dirty="0">
                <a:solidFill>
                  <a:schemeClr val="tx1"/>
                </a:solidFill>
                <a:latin typeface="Times New Roman"/>
                <a:cs typeface="Times New Roman"/>
              </a:rPr>
              <a:t>El Teorema del "No Free Lunch" (NFL) en Machine </a:t>
            </a:r>
            <a:r>
              <a:rPr lang="es-ES" sz="2200" dirty="0" err="1">
                <a:solidFill>
                  <a:schemeClr val="tx1"/>
                </a:solidFill>
                <a:latin typeface="Times New Roman"/>
                <a:cs typeface="Times New Roman"/>
              </a:rPr>
              <a:t>Learning</a:t>
            </a:r>
            <a:r>
              <a:rPr lang="es-ES" sz="2200" dirty="0">
                <a:solidFill>
                  <a:schemeClr val="tx1"/>
                </a:solidFill>
                <a:latin typeface="Times New Roman"/>
                <a:cs typeface="Times New Roman"/>
              </a:rPr>
              <a:t> establece que </a:t>
            </a:r>
            <a:r>
              <a:rPr lang="es-ES" sz="2200" b="1" dirty="0">
                <a:solidFill>
                  <a:schemeClr val="tx1"/>
                </a:solidFill>
                <a:latin typeface="Times New Roman"/>
                <a:cs typeface="Times New Roman"/>
              </a:rPr>
              <a:t>no existe un algoritmo que funcione de manera óptima para todos los problemas</a:t>
            </a:r>
            <a:r>
              <a:rPr lang="es-ES" sz="2200" dirty="0">
                <a:solidFill>
                  <a:schemeClr val="tx1"/>
                </a:solidFill>
                <a:latin typeface="Times New Roman"/>
                <a:cs typeface="Times New Roman"/>
              </a:rPr>
              <a:t>. En otras palabras, </a:t>
            </a:r>
            <a:r>
              <a:rPr lang="es-ES" sz="2200" b="1" dirty="0">
                <a:solidFill>
                  <a:schemeClr val="tx1"/>
                </a:solidFill>
                <a:latin typeface="Times New Roman"/>
                <a:cs typeface="Times New Roman"/>
              </a:rPr>
              <a:t>no hay una solución única</a:t>
            </a:r>
            <a:r>
              <a:rPr lang="es-ES" sz="2200" dirty="0">
                <a:solidFill>
                  <a:schemeClr val="tx1"/>
                </a:solidFill>
                <a:latin typeface="Times New Roman"/>
                <a:cs typeface="Times New Roman"/>
              </a:rPr>
              <a:t> que sea la mejor para resolver </a:t>
            </a:r>
            <a:r>
              <a:rPr lang="es-ES" sz="2200" b="1" dirty="0">
                <a:solidFill>
                  <a:schemeClr val="tx1"/>
                </a:solidFill>
                <a:latin typeface="Times New Roman"/>
                <a:cs typeface="Times New Roman"/>
              </a:rPr>
              <a:t>todos</a:t>
            </a:r>
            <a:r>
              <a:rPr lang="es-ES" sz="2200" dirty="0">
                <a:solidFill>
                  <a:schemeClr val="tx1"/>
                </a:solidFill>
                <a:latin typeface="Times New Roman"/>
                <a:cs typeface="Times New Roman"/>
              </a:rPr>
              <a:t> los tipos de </a:t>
            </a:r>
            <a:r>
              <a:rPr lang="es-ES" sz="2200" b="1" dirty="0">
                <a:solidFill>
                  <a:schemeClr val="tx1"/>
                </a:solidFill>
                <a:latin typeface="Times New Roman"/>
                <a:cs typeface="Times New Roman"/>
              </a:rPr>
              <a:t>problemas</a:t>
            </a:r>
            <a:r>
              <a:rPr lang="es-ES" sz="2200" dirty="0">
                <a:solidFill>
                  <a:schemeClr val="tx1"/>
                </a:solidFill>
                <a:latin typeface="Times New Roman"/>
                <a:cs typeface="Times New Roman"/>
              </a:rPr>
              <a:t> de manera eficiente.</a:t>
            </a:r>
          </a:p>
          <a:p>
            <a:pPr marL="13970" marR="5080" indent="-1905" algn="just">
              <a:lnSpc>
                <a:spcPts val="2540"/>
              </a:lnSpc>
              <a:spcBef>
                <a:spcPts val="295"/>
              </a:spcBef>
            </a:pPr>
            <a:endParaRPr lang="es-ES" sz="2200" dirty="0">
              <a:solidFill>
                <a:schemeClr val="tx1"/>
              </a:solidFill>
              <a:latin typeface="Times New Roman"/>
              <a:cs typeface="Times New Roman"/>
            </a:endParaRPr>
          </a:p>
          <a:p>
            <a:pPr marL="13970" marR="5080" indent="-1905" algn="just">
              <a:lnSpc>
                <a:spcPts val="2540"/>
              </a:lnSpc>
              <a:spcBef>
                <a:spcPts val="295"/>
              </a:spcBef>
            </a:pPr>
            <a:r>
              <a:rPr lang="es-ES" sz="2200" dirty="0">
                <a:solidFill>
                  <a:schemeClr val="tx1"/>
                </a:solidFill>
                <a:latin typeface="Times New Roman"/>
                <a:cs typeface="Times New Roman"/>
              </a:rPr>
              <a:t>Este teorema destaca la importancia del </a:t>
            </a:r>
            <a:r>
              <a:rPr lang="es-ES" sz="2200" b="1" dirty="0">
                <a:solidFill>
                  <a:srgbClr val="FF0000"/>
                </a:solidFill>
                <a:latin typeface="Times New Roman"/>
                <a:cs typeface="Times New Roman"/>
              </a:rPr>
              <a:t>contexto</a:t>
            </a:r>
            <a:r>
              <a:rPr lang="es-ES" sz="2200" dirty="0">
                <a:solidFill>
                  <a:schemeClr val="tx1"/>
                </a:solidFill>
                <a:latin typeface="Times New Roman"/>
                <a:cs typeface="Times New Roman"/>
              </a:rPr>
              <a:t> y la </a:t>
            </a:r>
            <a:r>
              <a:rPr lang="es-ES" sz="2200" b="1" dirty="0">
                <a:solidFill>
                  <a:srgbClr val="FF0000"/>
                </a:solidFill>
                <a:latin typeface="Times New Roman"/>
                <a:cs typeface="Times New Roman"/>
              </a:rPr>
              <a:t>naturaleza</a:t>
            </a:r>
            <a:r>
              <a:rPr lang="es-ES" sz="2200" dirty="0">
                <a:solidFill>
                  <a:schemeClr val="tx1"/>
                </a:solidFill>
                <a:latin typeface="Times New Roman"/>
                <a:cs typeface="Times New Roman"/>
              </a:rPr>
              <a:t> específica de los problemas al elegir un algoritmo. </a:t>
            </a:r>
            <a:r>
              <a:rPr lang="es-ES" sz="2200" i="1" dirty="0">
                <a:solidFill>
                  <a:schemeClr val="tx1"/>
                </a:solidFill>
                <a:latin typeface="Times New Roman"/>
                <a:cs typeface="Times New Roman"/>
              </a:rPr>
              <a:t>Lo que funciona bien para un tipo de problema puede no ser tan efectivo para otro</a:t>
            </a:r>
            <a:r>
              <a:rPr lang="es-ES" sz="2200" dirty="0">
                <a:solidFill>
                  <a:schemeClr val="tx1"/>
                </a:solidFill>
                <a:latin typeface="Times New Roman"/>
                <a:cs typeface="Times New Roman"/>
              </a:rPr>
              <a:t>. Por lo tanto, la elección de un algoritmo debe basarse en la comprensión del problema específico que estás abordando.</a:t>
            </a:r>
          </a:p>
          <a:p>
            <a:pPr marL="13970" marR="5080" indent="-1905" algn="just">
              <a:lnSpc>
                <a:spcPts val="2540"/>
              </a:lnSpc>
              <a:spcBef>
                <a:spcPts val="295"/>
              </a:spcBef>
            </a:pPr>
            <a:endParaRPr lang="es-ES" sz="2200" dirty="0">
              <a:solidFill>
                <a:schemeClr val="tx1"/>
              </a:solidFill>
              <a:latin typeface="Times New Roman"/>
              <a:cs typeface="Times New Roman"/>
            </a:endParaRPr>
          </a:p>
          <a:p>
            <a:pPr marL="13970" marR="5080" indent="-1905" algn="just">
              <a:lnSpc>
                <a:spcPts val="2540"/>
              </a:lnSpc>
              <a:spcBef>
                <a:spcPts val="295"/>
              </a:spcBef>
            </a:pPr>
            <a:r>
              <a:rPr lang="es-ES" sz="2200" dirty="0">
                <a:solidFill>
                  <a:schemeClr val="tx1"/>
                </a:solidFill>
                <a:latin typeface="Times New Roman"/>
                <a:cs typeface="Times New Roman"/>
              </a:rPr>
              <a:t>Por tanto, el Teorema del "No Free Lunch" nos recuerda que no hay una estrategia universalmente superior; la eficacia de un algoritmo depende del tipo de problema que estás tratando de resolver.</a:t>
            </a:r>
            <a:endParaRPr sz="2200" dirty="0">
              <a:solidFill>
                <a:schemeClr val="tx1"/>
              </a:solidFill>
              <a:latin typeface="Times New Roman"/>
              <a:cs typeface="Times New Roman"/>
            </a:endParaRPr>
          </a:p>
        </p:txBody>
      </p:sp>
    </p:spTree>
    <p:extLst>
      <p:ext uri="{BB962C8B-B14F-4D97-AF65-F5344CB8AC3E}">
        <p14:creationId xmlns:p14="http://schemas.microsoft.com/office/powerpoint/2010/main" val="185682049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3089685" y="2487802"/>
            <a:ext cx="6263515" cy="1539515"/>
          </a:xfrm>
          <a:prstGeom prst="rect">
            <a:avLst/>
          </a:prstGeom>
        </p:spPr>
      </p:pic>
      <p:pic>
        <p:nvPicPr>
          <p:cNvPr id="3" name="object 3"/>
          <p:cNvPicPr/>
          <p:nvPr/>
        </p:nvPicPr>
        <p:blipFill>
          <a:blip r:embed="rId3" cstate="print"/>
          <a:stretch>
            <a:fillRect/>
          </a:stretch>
        </p:blipFill>
        <p:spPr>
          <a:xfrm>
            <a:off x="2202353" y="3701149"/>
            <a:ext cx="587204" cy="117420"/>
          </a:xfrm>
          <a:prstGeom prst="rect">
            <a:avLst/>
          </a:prstGeom>
        </p:spPr>
      </p:pic>
      <p:sp>
        <p:nvSpPr>
          <p:cNvPr id="4" name="object 4"/>
          <p:cNvSpPr txBox="1">
            <a:spLocks noGrp="1"/>
          </p:cNvSpPr>
          <p:nvPr>
            <p:ph type="ctrTitle"/>
          </p:nvPr>
        </p:nvSpPr>
        <p:spPr>
          <a:xfrm>
            <a:off x="1416858" y="3076099"/>
            <a:ext cx="1570989" cy="181460"/>
          </a:xfrm>
          <a:prstGeom prst="rect">
            <a:avLst/>
          </a:prstGeom>
        </p:spPr>
        <p:txBody>
          <a:bodyPr vert="horz" wrap="square" lIns="0" tIns="12065" rIns="0" bIns="0" rtlCol="0">
            <a:spAutoFit/>
          </a:bodyPr>
          <a:lstStyle/>
          <a:p>
            <a:pPr marL="12700">
              <a:lnSpc>
                <a:spcPct val="100000"/>
              </a:lnSpc>
              <a:spcBef>
                <a:spcPts val="95"/>
              </a:spcBef>
            </a:pPr>
            <a:r>
              <a:rPr lang="es-ES" sz="1100" spc="-10" dirty="0">
                <a:solidFill>
                  <a:srgbClr val="000000"/>
                </a:solidFill>
              </a:rPr>
              <a:t>Rendimiento/performance</a:t>
            </a:r>
            <a:endParaRPr sz="1100" dirty="0"/>
          </a:p>
        </p:txBody>
      </p:sp>
      <p:sp>
        <p:nvSpPr>
          <p:cNvPr id="5" name="object 5"/>
          <p:cNvSpPr txBox="1"/>
          <p:nvPr/>
        </p:nvSpPr>
        <p:spPr>
          <a:xfrm>
            <a:off x="4419600" y="2358600"/>
            <a:ext cx="2919461" cy="258404"/>
          </a:xfrm>
          <a:prstGeom prst="rect">
            <a:avLst/>
          </a:prstGeom>
          <a:solidFill>
            <a:schemeClr val="bg1"/>
          </a:solidFill>
        </p:spPr>
        <p:txBody>
          <a:bodyPr vert="horz" wrap="square" lIns="0" tIns="12065" rIns="0" bIns="0" rtlCol="0">
            <a:spAutoFit/>
          </a:bodyPr>
          <a:lstStyle/>
          <a:p>
            <a:pPr marL="12700">
              <a:lnSpc>
                <a:spcPct val="100000"/>
              </a:lnSpc>
              <a:spcBef>
                <a:spcPts val="95"/>
              </a:spcBef>
            </a:pPr>
            <a:r>
              <a:rPr lang="es-ES" sz="1600" dirty="0">
                <a:solidFill>
                  <a:srgbClr val="FF8080"/>
                </a:solidFill>
                <a:latin typeface="Times New Roman"/>
                <a:cs typeface="Times New Roman"/>
              </a:rPr>
              <a:t>Algoritmo MUY especialista</a:t>
            </a:r>
            <a:endParaRPr sz="1600" dirty="0">
              <a:latin typeface="Times New Roman"/>
              <a:cs typeface="Times New Roman"/>
            </a:endParaRPr>
          </a:p>
        </p:txBody>
      </p:sp>
      <p:sp>
        <p:nvSpPr>
          <p:cNvPr id="6" name="object 6"/>
          <p:cNvSpPr txBox="1"/>
          <p:nvPr/>
        </p:nvSpPr>
        <p:spPr>
          <a:xfrm>
            <a:off x="6023083" y="4068979"/>
            <a:ext cx="2005330" cy="196849"/>
          </a:xfrm>
          <a:prstGeom prst="rect">
            <a:avLst/>
          </a:prstGeom>
        </p:spPr>
        <p:txBody>
          <a:bodyPr vert="horz" wrap="square" lIns="0" tIns="12065" rIns="0" bIns="0" rtlCol="0">
            <a:spAutoFit/>
          </a:bodyPr>
          <a:lstStyle/>
          <a:p>
            <a:pPr marL="12700">
              <a:lnSpc>
                <a:spcPct val="100000"/>
              </a:lnSpc>
              <a:spcBef>
                <a:spcPts val="95"/>
              </a:spcBef>
            </a:pPr>
            <a:r>
              <a:rPr lang="es-ES" sz="1200" dirty="0">
                <a:latin typeface="Times New Roman"/>
                <a:cs typeface="Times New Roman"/>
              </a:rPr>
              <a:t>Tipo de problema</a:t>
            </a:r>
            <a:endParaRPr sz="1200" dirty="0">
              <a:latin typeface="Times New Roman"/>
              <a:cs typeface="Times New Roman"/>
            </a:endParaRPr>
          </a:p>
        </p:txBody>
      </p:sp>
      <p:sp>
        <p:nvSpPr>
          <p:cNvPr id="7" name="CuadroTexto 6"/>
          <p:cNvSpPr txBox="1"/>
          <p:nvPr/>
        </p:nvSpPr>
        <p:spPr>
          <a:xfrm>
            <a:off x="5868444" y="2826526"/>
            <a:ext cx="3249608" cy="369332"/>
          </a:xfrm>
          <a:prstGeom prst="rect">
            <a:avLst/>
          </a:prstGeom>
          <a:solidFill>
            <a:schemeClr val="bg1"/>
          </a:solidFill>
        </p:spPr>
        <p:txBody>
          <a:bodyPr wrap="none" rtlCol="0">
            <a:spAutoFit/>
          </a:bodyPr>
          <a:lstStyle/>
          <a:p>
            <a:r>
              <a:rPr lang="es-ES" dirty="0">
                <a:solidFill>
                  <a:srgbClr val="7030A0"/>
                </a:solidFill>
              </a:rPr>
              <a:t>Objetivo general del algoritmo</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0" name="object 30"/>
          <p:cNvSpPr txBox="1"/>
          <p:nvPr/>
        </p:nvSpPr>
        <p:spPr>
          <a:xfrm>
            <a:off x="1752600" y="203200"/>
            <a:ext cx="8991600" cy="874598"/>
          </a:xfrm>
          <a:prstGeom prst="rect">
            <a:avLst/>
          </a:prstGeom>
        </p:spPr>
        <p:txBody>
          <a:bodyPr vert="horz" wrap="square" lIns="0" tIns="12700" rIns="0" bIns="0" rtlCol="0">
            <a:spAutoFit/>
          </a:bodyPr>
          <a:lstStyle/>
          <a:p>
            <a:pPr marL="15875">
              <a:lnSpc>
                <a:spcPct val="100000"/>
              </a:lnSpc>
              <a:spcBef>
                <a:spcPts val="100"/>
              </a:spcBef>
            </a:pPr>
            <a:r>
              <a:rPr lang="es-ES" sz="2800" i="1" dirty="0">
                <a:latin typeface="Times New Roman"/>
                <a:cs typeface="Times New Roman"/>
              </a:rPr>
              <a:t>Do </a:t>
            </a:r>
            <a:r>
              <a:rPr lang="es-ES" sz="2800" i="1" dirty="0" err="1">
                <a:latin typeface="Times New Roman"/>
                <a:cs typeface="Times New Roman"/>
              </a:rPr>
              <a:t>we</a:t>
            </a:r>
            <a:r>
              <a:rPr lang="es-ES" sz="2800" i="1" dirty="0">
                <a:latin typeface="Times New Roman"/>
                <a:cs typeface="Times New Roman"/>
              </a:rPr>
              <a:t> </a:t>
            </a:r>
            <a:r>
              <a:rPr lang="es-ES" sz="2800" i="1" dirty="0" err="1">
                <a:latin typeface="Times New Roman"/>
                <a:cs typeface="Times New Roman"/>
              </a:rPr>
              <a:t>need</a:t>
            </a:r>
            <a:r>
              <a:rPr lang="es-ES" sz="2800" i="1" dirty="0">
                <a:latin typeface="Times New Roman"/>
                <a:cs typeface="Times New Roman"/>
              </a:rPr>
              <a:t> </a:t>
            </a:r>
            <a:r>
              <a:rPr lang="es-ES" sz="2800" i="1" dirty="0" err="1">
                <a:latin typeface="Times New Roman"/>
                <a:cs typeface="Times New Roman"/>
              </a:rPr>
              <a:t>hundres</a:t>
            </a:r>
            <a:r>
              <a:rPr lang="es-ES" sz="2800" i="1" dirty="0">
                <a:latin typeface="Times New Roman"/>
                <a:cs typeface="Times New Roman"/>
              </a:rPr>
              <a:t> of </a:t>
            </a:r>
            <a:r>
              <a:rPr lang="es-ES" sz="2800" i="1" dirty="0" err="1">
                <a:latin typeface="Times New Roman"/>
                <a:cs typeface="Times New Roman"/>
              </a:rPr>
              <a:t>classifiers</a:t>
            </a:r>
            <a:r>
              <a:rPr lang="es-ES" sz="2800" i="1" dirty="0">
                <a:latin typeface="Times New Roman"/>
                <a:cs typeface="Times New Roman"/>
              </a:rPr>
              <a:t> to </a:t>
            </a:r>
            <a:r>
              <a:rPr lang="es-ES" sz="2800" i="1" dirty="0" err="1">
                <a:latin typeface="Times New Roman"/>
                <a:cs typeface="Times New Roman"/>
              </a:rPr>
              <a:t>solve</a:t>
            </a:r>
            <a:r>
              <a:rPr lang="es-ES" sz="2800" i="1" dirty="0">
                <a:latin typeface="Times New Roman"/>
                <a:cs typeface="Times New Roman"/>
              </a:rPr>
              <a:t> real </a:t>
            </a:r>
            <a:r>
              <a:rPr lang="es-ES" sz="2800" i="1" dirty="0" err="1">
                <a:latin typeface="Times New Roman"/>
                <a:cs typeface="Times New Roman"/>
              </a:rPr>
              <a:t>world</a:t>
            </a:r>
            <a:r>
              <a:rPr lang="es-ES" sz="2800" i="1" dirty="0">
                <a:latin typeface="Times New Roman"/>
                <a:cs typeface="Times New Roman"/>
              </a:rPr>
              <a:t> </a:t>
            </a:r>
            <a:r>
              <a:rPr lang="es-ES" sz="2800" i="1" dirty="0" err="1">
                <a:latin typeface="Times New Roman"/>
                <a:cs typeface="Times New Roman"/>
              </a:rPr>
              <a:t>classifcation</a:t>
            </a:r>
            <a:r>
              <a:rPr lang="es-ES" sz="2800" i="1" dirty="0">
                <a:latin typeface="Times New Roman"/>
                <a:cs typeface="Times New Roman"/>
              </a:rPr>
              <a:t> </a:t>
            </a:r>
            <a:r>
              <a:rPr lang="es-ES" sz="2800" i="1" dirty="0" err="1">
                <a:latin typeface="Times New Roman"/>
                <a:cs typeface="Times New Roman"/>
              </a:rPr>
              <a:t>problems</a:t>
            </a:r>
            <a:r>
              <a:rPr lang="es-ES" sz="2800" i="1" dirty="0">
                <a:latin typeface="Times New Roman"/>
                <a:cs typeface="Times New Roman"/>
              </a:rPr>
              <a:t>? </a:t>
            </a:r>
            <a:r>
              <a:rPr lang="es-ES" sz="2800" dirty="0">
                <a:latin typeface="Times New Roman"/>
                <a:cs typeface="Times New Roman"/>
              </a:rPr>
              <a:t>(Delgado et al 2014)</a:t>
            </a:r>
            <a:endParaRPr sz="2800" dirty="0">
              <a:latin typeface="Times New Roman"/>
              <a:cs typeface="Times New Roman"/>
            </a:endParaRPr>
          </a:p>
        </p:txBody>
      </p:sp>
      <p:pic>
        <p:nvPicPr>
          <p:cNvPr id="31" name="Imagen 30"/>
          <p:cNvPicPr>
            <a:picLocks noChangeAspect="1"/>
          </p:cNvPicPr>
          <p:nvPr/>
        </p:nvPicPr>
        <p:blipFill rotWithShape="1">
          <a:blip r:embed="rId2"/>
          <a:srcRect l="41875" t="32223" r="25625" b="14444"/>
          <a:stretch/>
        </p:blipFill>
        <p:spPr>
          <a:xfrm>
            <a:off x="304800" y="1202362"/>
            <a:ext cx="5845170" cy="5395541"/>
          </a:xfrm>
          <a:prstGeom prst="rect">
            <a:avLst/>
          </a:prstGeom>
        </p:spPr>
      </p:pic>
      <p:sp>
        <p:nvSpPr>
          <p:cNvPr id="32" name="Rectángulo 31"/>
          <p:cNvSpPr/>
          <p:nvPr/>
        </p:nvSpPr>
        <p:spPr>
          <a:xfrm>
            <a:off x="914400" y="6781225"/>
            <a:ext cx="10210800" cy="584775"/>
          </a:xfrm>
          <a:prstGeom prst="rect">
            <a:avLst/>
          </a:prstGeom>
        </p:spPr>
        <p:txBody>
          <a:bodyPr wrap="square">
            <a:spAutoFit/>
          </a:bodyPr>
          <a:lstStyle/>
          <a:p>
            <a:r>
              <a:rPr lang="es-ES" sz="1600" dirty="0">
                <a:latin typeface="+mj-lt"/>
              </a:rPr>
              <a:t>Recopilación de 121 conjuntos de datos de la base de datos de la UCI y nuestros problemas reales. Muestra el número de patrones (#</a:t>
            </a:r>
            <a:r>
              <a:rPr lang="es-ES" sz="1600" dirty="0" err="1">
                <a:latin typeface="+mj-lt"/>
              </a:rPr>
              <a:t>pat.</a:t>
            </a:r>
            <a:r>
              <a:rPr lang="es-ES" sz="1600" dirty="0">
                <a:latin typeface="+mj-lt"/>
              </a:rPr>
              <a:t>), entradas (#</a:t>
            </a:r>
            <a:r>
              <a:rPr lang="es-ES" sz="1600" dirty="0" err="1">
                <a:latin typeface="+mj-lt"/>
              </a:rPr>
              <a:t>inp</a:t>
            </a:r>
            <a:r>
              <a:rPr lang="es-ES" sz="1600" dirty="0">
                <a:latin typeface="+mj-lt"/>
              </a:rPr>
              <a:t>.), clases (#cl.) y porcentaje de clase mayoritaria (%</a:t>
            </a:r>
            <a:r>
              <a:rPr lang="es-ES" sz="1600" dirty="0" err="1">
                <a:latin typeface="+mj-lt"/>
              </a:rPr>
              <a:t>Maj</a:t>
            </a:r>
            <a:r>
              <a:rPr lang="es-ES" sz="1600" dirty="0">
                <a:latin typeface="+mj-lt"/>
              </a:rPr>
              <a:t>.) para cada conjunto de datos. </a:t>
            </a:r>
          </a:p>
        </p:txBody>
      </p:sp>
      <p:pic>
        <p:nvPicPr>
          <p:cNvPr id="33" name="Imagen 32"/>
          <p:cNvPicPr>
            <a:picLocks noChangeAspect="1"/>
          </p:cNvPicPr>
          <p:nvPr/>
        </p:nvPicPr>
        <p:blipFill rotWithShape="1">
          <a:blip r:embed="rId3"/>
          <a:srcRect l="42500" t="24444" r="26250" b="23334"/>
          <a:stretch/>
        </p:blipFill>
        <p:spPr>
          <a:xfrm>
            <a:off x="6172200" y="1152870"/>
            <a:ext cx="5791200" cy="5443728"/>
          </a:xfrm>
          <a:prstGeom prst="rect">
            <a:avLst/>
          </a:prstGeom>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rotWithShape="1">
          <a:blip r:embed="rId2"/>
          <a:srcRect l="43750" t="25556" r="27500" b="22222"/>
          <a:stretch/>
        </p:blipFill>
        <p:spPr>
          <a:xfrm>
            <a:off x="1295400" y="660400"/>
            <a:ext cx="6136763" cy="6270171"/>
          </a:xfrm>
          <a:prstGeom prst="rect">
            <a:avLst/>
          </a:prstGeom>
        </p:spPr>
      </p:pic>
      <p:sp>
        <p:nvSpPr>
          <p:cNvPr id="4" name="CuadroTexto 3"/>
          <p:cNvSpPr txBox="1"/>
          <p:nvPr/>
        </p:nvSpPr>
        <p:spPr>
          <a:xfrm>
            <a:off x="7696200" y="3195320"/>
            <a:ext cx="3581400" cy="1200329"/>
          </a:xfrm>
          <a:prstGeom prst="rect">
            <a:avLst/>
          </a:prstGeom>
          <a:noFill/>
        </p:spPr>
        <p:txBody>
          <a:bodyPr wrap="square" rtlCol="0">
            <a:spAutoFit/>
          </a:bodyPr>
          <a:lstStyle/>
          <a:p>
            <a:r>
              <a:rPr lang="es-ES" dirty="0"/>
              <a:t>Mapa de calor con la distribución de la cantidad de veces que cada clasificador ha alcanzado un determinado rango</a:t>
            </a:r>
          </a:p>
        </p:txBody>
      </p:sp>
    </p:spTree>
    <p:extLst>
      <p:ext uri="{BB962C8B-B14F-4D97-AF65-F5344CB8AC3E}">
        <p14:creationId xmlns:p14="http://schemas.microsoft.com/office/powerpoint/2010/main" val="361851792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rotWithShape="1">
          <a:blip r:embed="rId2"/>
          <a:srcRect l="31249" t="23333" r="11876" b="14445"/>
          <a:stretch/>
        </p:blipFill>
        <p:spPr>
          <a:xfrm>
            <a:off x="1143000" y="1117600"/>
            <a:ext cx="10029825" cy="6172200"/>
          </a:xfrm>
          <a:prstGeom prst="rect">
            <a:avLst/>
          </a:prstGeom>
        </p:spPr>
      </p:pic>
      <p:sp>
        <p:nvSpPr>
          <p:cNvPr id="5" name="CuadroTexto 4"/>
          <p:cNvSpPr txBox="1"/>
          <p:nvPr/>
        </p:nvSpPr>
        <p:spPr>
          <a:xfrm>
            <a:off x="2788239" y="508000"/>
            <a:ext cx="6739345" cy="523220"/>
          </a:xfrm>
          <a:prstGeom prst="rect">
            <a:avLst/>
          </a:prstGeom>
          <a:noFill/>
        </p:spPr>
        <p:txBody>
          <a:bodyPr wrap="none" rtlCol="0">
            <a:spAutoFit/>
          </a:bodyPr>
          <a:lstStyle/>
          <a:p>
            <a:r>
              <a:rPr lang="es-ES" sz="2800" b="1" dirty="0">
                <a:solidFill>
                  <a:srgbClr val="7030A0"/>
                </a:solidFill>
              </a:rPr>
              <a:t>Intercambio sesgo-varianza. Resumen</a:t>
            </a:r>
          </a:p>
        </p:txBody>
      </p:sp>
    </p:spTree>
    <p:extLst>
      <p:ext uri="{BB962C8B-B14F-4D97-AF65-F5344CB8AC3E}">
        <p14:creationId xmlns:p14="http://schemas.microsoft.com/office/powerpoint/2010/main" val="82992197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p:cNvSpPr txBox="1"/>
          <p:nvPr/>
        </p:nvSpPr>
        <p:spPr>
          <a:xfrm>
            <a:off x="2788239" y="508000"/>
            <a:ext cx="6739345" cy="523220"/>
          </a:xfrm>
          <a:prstGeom prst="rect">
            <a:avLst/>
          </a:prstGeom>
          <a:noFill/>
        </p:spPr>
        <p:txBody>
          <a:bodyPr wrap="none" rtlCol="0">
            <a:spAutoFit/>
          </a:bodyPr>
          <a:lstStyle/>
          <a:p>
            <a:r>
              <a:rPr lang="es-ES" sz="2800" b="1" dirty="0">
                <a:solidFill>
                  <a:srgbClr val="7030A0"/>
                </a:solidFill>
              </a:rPr>
              <a:t>Intercambio sesgo-varianza. Resumen</a:t>
            </a:r>
          </a:p>
        </p:txBody>
      </p:sp>
      <p:pic>
        <p:nvPicPr>
          <p:cNvPr id="3" name="Imagen 2"/>
          <p:cNvPicPr>
            <a:picLocks noChangeAspect="1"/>
          </p:cNvPicPr>
          <p:nvPr/>
        </p:nvPicPr>
        <p:blipFill rotWithShape="1">
          <a:blip r:embed="rId2"/>
          <a:srcRect l="31249" t="17778" r="11876" b="63333"/>
          <a:stretch/>
        </p:blipFill>
        <p:spPr>
          <a:xfrm>
            <a:off x="381000" y="965200"/>
            <a:ext cx="11421036" cy="2133600"/>
          </a:xfrm>
          <a:prstGeom prst="rect">
            <a:avLst/>
          </a:prstGeom>
        </p:spPr>
      </p:pic>
      <p:sp>
        <p:nvSpPr>
          <p:cNvPr id="4" name="Rectángulo 3"/>
          <p:cNvSpPr/>
          <p:nvPr/>
        </p:nvSpPr>
        <p:spPr>
          <a:xfrm>
            <a:off x="990600" y="3098800"/>
            <a:ext cx="10811436" cy="4078039"/>
          </a:xfrm>
          <a:prstGeom prst="rect">
            <a:avLst/>
          </a:prstGeom>
        </p:spPr>
        <p:txBody>
          <a:bodyPr wrap="square">
            <a:spAutoFit/>
          </a:bodyPr>
          <a:lstStyle/>
          <a:p>
            <a:pPr marL="21590" marR="76835" indent="-4445">
              <a:spcBef>
                <a:spcPts val="10"/>
              </a:spcBef>
            </a:pPr>
            <a:r>
              <a:rPr lang="es-ES" dirty="0">
                <a:solidFill>
                  <a:srgbClr val="111111"/>
                </a:solidFill>
                <a:latin typeface="Times New Roman"/>
                <a:cs typeface="Times New Roman"/>
              </a:rPr>
              <a:t>La</a:t>
            </a:r>
            <a:r>
              <a:rPr lang="es-ES" spc="5" dirty="0">
                <a:solidFill>
                  <a:srgbClr val="111111"/>
                </a:solidFill>
                <a:latin typeface="Times New Roman"/>
                <a:cs typeface="Times New Roman"/>
              </a:rPr>
              <a:t> </a:t>
            </a:r>
            <a:r>
              <a:rPr lang="es-ES" dirty="0">
                <a:solidFill>
                  <a:srgbClr val="0F0F0F"/>
                </a:solidFill>
                <a:latin typeface="Times New Roman"/>
                <a:cs typeface="Times New Roman"/>
              </a:rPr>
              <a:t>tabla</a:t>
            </a:r>
            <a:r>
              <a:rPr lang="es-ES" spc="70" dirty="0">
                <a:solidFill>
                  <a:srgbClr val="0F0F0F"/>
                </a:solidFill>
                <a:latin typeface="Times New Roman"/>
                <a:cs typeface="Times New Roman"/>
              </a:rPr>
              <a:t> </a:t>
            </a:r>
            <a:r>
              <a:rPr lang="es-ES" dirty="0">
                <a:latin typeface="Times New Roman"/>
                <a:cs typeface="Times New Roman"/>
              </a:rPr>
              <a:t>es</a:t>
            </a:r>
            <a:r>
              <a:rPr lang="es-ES" spc="-20" dirty="0">
                <a:latin typeface="Times New Roman"/>
                <a:cs typeface="Times New Roman"/>
              </a:rPr>
              <a:t> </a:t>
            </a:r>
            <a:r>
              <a:rPr lang="es-ES" dirty="0">
                <a:latin typeface="Times New Roman"/>
                <a:cs typeface="Times New Roman"/>
              </a:rPr>
              <a:t>de</a:t>
            </a:r>
            <a:r>
              <a:rPr lang="es-ES" spc="-20" dirty="0">
                <a:latin typeface="Times New Roman"/>
                <a:cs typeface="Times New Roman"/>
              </a:rPr>
              <a:t> </a:t>
            </a:r>
            <a:r>
              <a:rPr lang="es-ES" dirty="0">
                <a:latin typeface="Times New Roman"/>
                <a:cs typeface="Times New Roman"/>
              </a:rPr>
              <a:t>carácter</a:t>
            </a:r>
            <a:r>
              <a:rPr lang="es-ES" spc="40" dirty="0">
                <a:latin typeface="Times New Roman"/>
                <a:cs typeface="Times New Roman"/>
              </a:rPr>
              <a:t> </a:t>
            </a:r>
            <a:r>
              <a:rPr lang="es-ES" dirty="0">
                <a:latin typeface="Times New Roman"/>
                <a:cs typeface="Times New Roman"/>
              </a:rPr>
              <a:t>general. </a:t>
            </a:r>
            <a:r>
              <a:rPr lang="es-ES" spc="-45" dirty="0">
                <a:latin typeface="Times New Roman"/>
                <a:cs typeface="Times New Roman"/>
              </a:rPr>
              <a:t>Sirve</a:t>
            </a:r>
            <a:r>
              <a:rPr lang="es-ES" spc="-15" dirty="0">
                <a:latin typeface="Times New Roman"/>
                <a:cs typeface="Times New Roman"/>
              </a:rPr>
              <a:t> </a:t>
            </a:r>
            <a:r>
              <a:rPr lang="es-ES" dirty="0">
                <a:solidFill>
                  <a:srgbClr val="050505"/>
                </a:solidFill>
                <a:latin typeface="Times New Roman"/>
                <a:cs typeface="Times New Roman"/>
              </a:rPr>
              <a:t>para</a:t>
            </a:r>
            <a:r>
              <a:rPr lang="es-ES" spc="75" dirty="0">
                <a:solidFill>
                  <a:srgbClr val="050505"/>
                </a:solidFill>
                <a:latin typeface="Times New Roman"/>
                <a:cs typeface="Times New Roman"/>
              </a:rPr>
              <a:t> </a:t>
            </a:r>
            <a:r>
              <a:rPr lang="es-ES" b="1" dirty="0">
                <a:latin typeface="Times New Roman"/>
                <a:cs typeface="Times New Roman"/>
              </a:rPr>
              <a:t>orientarnos</a:t>
            </a:r>
            <a:r>
              <a:rPr lang="es-ES" b="1" spc="95" dirty="0">
                <a:latin typeface="Times New Roman"/>
                <a:cs typeface="Times New Roman"/>
              </a:rPr>
              <a:t> </a:t>
            </a:r>
            <a:r>
              <a:rPr lang="es-ES" dirty="0">
                <a:latin typeface="Times New Roman"/>
                <a:cs typeface="Times New Roman"/>
              </a:rPr>
              <a:t>en</a:t>
            </a:r>
            <a:r>
              <a:rPr lang="es-ES" spc="-15" dirty="0">
                <a:latin typeface="Times New Roman"/>
                <a:cs typeface="Times New Roman"/>
              </a:rPr>
              <a:t> </a:t>
            </a:r>
            <a:r>
              <a:rPr lang="es-ES" dirty="0">
                <a:latin typeface="Times New Roman"/>
                <a:cs typeface="Times New Roman"/>
              </a:rPr>
              <a:t>la</a:t>
            </a:r>
            <a:r>
              <a:rPr lang="es-ES" spc="35" dirty="0">
                <a:latin typeface="Times New Roman"/>
                <a:cs typeface="Times New Roman"/>
              </a:rPr>
              <a:t> </a:t>
            </a:r>
            <a:r>
              <a:rPr lang="es-ES" dirty="0">
                <a:latin typeface="Times New Roman"/>
                <a:cs typeface="Times New Roman"/>
              </a:rPr>
              <a:t>búsqueda</a:t>
            </a:r>
            <a:r>
              <a:rPr lang="es-ES" spc="80" dirty="0">
                <a:latin typeface="Times New Roman"/>
                <a:cs typeface="Times New Roman"/>
              </a:rPr>
              <a:t> </a:t>
            </a:r>
            <a:r>
              <a:rPr lang="es-ES" dirty="0">
                <a:latin typeface="Times New Roman"/>
                <a:cs typeface="Times New Roman"/>
              </a:rPr>
              <a:t>de</a:t>
            </a:r>
            <a:r>
              <a:rPr lang="es-ES" spc="-10" dirty="0">
                <a:latin typeface="Times New Roman"/>
                <a:cs typeface="Times New Roman"/>
              </a:rPr>
              <a:t> </a:t>
            </a:r>
            <a:r>
              <a:rPr lang="es-ES" dirty="0">
                <a:latin typeface="Times New Roman"/>
                <a:cs typeface="Times New Roman"/>
              </a:rPr>
              <a:t>buenos</a:t>
            </a:r>
            <a:r>
              <a:rPr lang="es-ES" spc="40" dirty="0">
                <a:latin typeface="Times New Roman"/>
                <a:cs typeface="Times New Roman"/>
              </a:rPr>
              <a:t> </a:t>
            </a:r>
            <a:r>
              <a:rPr lang="es-ES" dirty="0">
                <a:latin typeface="Times New Roman"/>
                <a:cs typeface="Times New Roman"/>
              </a:rPr>
              <a:t>modelos.</a:t>
            </a:r>
            <a:r>
              <a:rPr lang="es-ES" spc="50" dirty="0">
                <a:latin typeface="Times New Roman"/>
                <a:cs typeface="Times New Roman"/>
              </a:rPr>
              <a:t> </a:t>
            </a:r>
          </a:p>
          <a:p>
            <a:pPr marL="21590" marR="76835" indent="-4445">
              <a:spcBef>
                <a:spcPts val="10"/>
              </a:spcBef>
            </a:pPr>
            <a:r>
              <a:rPr lang="es-ES" spc="50" dirty="0">
                <a:latin typeface="Times New Roman"/>
                <a:cs typeface="Times New Roman"/>
              </a:rPr>
              <a:t>OJO: no significa </a:t>
            </a:r>
            <a:r>
              <a:rPr lang="es-ES" dirty="0">
                <a:latin typeface="Times New Roman"/>
                <a:cs typeface="Times New Roman"/>
              </a:rPr>
              <a:t>que </a:t>
            </a:r>
            <a:r>
              <a:rPr lang="es-ES" dirty="0">
                <a:solidFill>
                  <a:srgbClr val="0C0C0C"/>
                </a:solidFill>
                <a:latin typeface="Times New Roman"/>
                <a:cs typeface="Times New Roman"/>
              </a:rPr>
              <a:t>esas</a:t>
            </a:r>
            <a:r>
              <a:rPr lang="es-ES" spc="35" dirty="0">
                <a:solidFill>
                  <a:srgbClr val="0C0C0C"/>
                </a:solidFill>
                <a:latin typeface="Times New Roman"/>
                <a:cs typeface="Times New Roman"/>
              </a:rPr>
              <a:t> </a:t>
            </a:r>
            <a:r>
              <a:rPr lang="es-ES" dirty="0">
                <a:latin typeface="Times New Roman"/>
                <a:cs typeface="Times New Roman"/>
              </a:rPr>
              <a:t>acciones</a:t>
            </a:r>
            <a:r>
              <a:rPr lang="es-ES" spc="70" dirty="0">
                <a:latin typeface="Times New Roman"/>
                <a:cs typeface="Times New Roman"/>
              </a:rPr>
              <a:t> </a:t>
            </a:r>
            <a:r>
              <a:rPr lang="es-ES" dirty="0">
                <a:latin typeface="Times New Roman"/>
                <a:cs typeface="Times New Roman"/>
              </a:rPr>
              <a:t>se</a:t>
            </a:r>
            <a:r>
              <a:rPr lang="es-ES" spc="-20" dirty="0">
                <a:latin typeface="Times New Roman"/>
                <a:cs typeface="Times New Roman"/>
              </a:rPr>
              <a:t> </a:t>
            </a:r>
            <a:r>
              <a:rPr lang="es-ES" dirty="0">
                <a:latin typeface="Times New Roman"/>
                <a:cs typeface="Times New Roman"/>
              </a:rPr>
              <a:t>reduzcan</a:t>
            </a:r>
            <a:r>
              <a:rPr lang="es-ES" spc="245" dirty="0">
                <a:latin typeface="Times New Roman"/>
                <a:cs typeface="Times New Roman"/>
              </a:rPr>
              <a:t> </a:t>
            </a:r>
            <a:r>
              <a:rPr lang="es-ES" spc="-10" dirty="0">
                <a:latin typeface="Times New Roman"/>
                <a:cs typeface="Times New Roman"/>
              </a:rPr>
              <a:t>forzosamente</a:t>
            </a:r>
            <a:r>
              <a:rPr lang="es-ES" spc="500" dirty="0">
                <a:latin typeface="Times New Roman"/>
                <a:cs typeface="Times New Roman"/>
              </a:rPr>
              <a:t> </a:t>
            </a:r>
            <a:r>
              <a:rPr lang="es-ES" dirty="0">
                <a:latin typeface="Times New Roman"/>
                <a:cs typeface="Times New Roman"/>
              </a:rPr>
              <a:t>el</a:t>
            </a:r>
            <a:r>
              <a:rPr lang="es-ES" spc="30" dirty="0">
                <a:latin typeface="Times New Roman"/>
                <a:cs typeface="Times New Roman"/>
              </a:rPr>
              <a:t> </a:t>
            </a:r>
            <a:r>
              <a:rPr lang="es-ES" dirty="0">
                <a:latin typeface="Times New Roman"/>
                <a:cs typeface="Times New Roman"/>
              </a:rPr>
              <a:t>sesgo</a:t>
            </a:r>
            <a:r>
              <a:rPr lang="es-ES" spc="35" dirty="0">
                <a:latin typeface="Times New Roman"/>
                <a:cs typeface="Times New Roman"/>
              </a:rPr>
              <a:t> </a:t>
            </a:r>
            <a:r>
              <a:rPr lang="es-ES" dirty="0">
                <a:solidFill>
                  <a:srgbClr val="313131"/>
                </a:solidFill>
                <a:latin typeface="Times New Roman"/>
                <a:cs typeface="Times New Roman"/>
              </a:rPr>
              <a:t>o</a:t>
            </a:r>
            <a:r>
              <a:rPr lang="es-ES" spc="-40" dirty="0">
                <a:solidFill>
                  <a:srgbClr val="313131"/>
                </a:solidFill>
                <a:latin typeface="Times New Roman"/>
                <a:cs typeface="Times New Roman"/>
              </a:rPr>
              <a:t> </a:t>
            </a:r>
            <a:r>
              <a:rPr lang="es-ES" dirty="0">
                <a:latin typeface="Times New Roman"/>
                <a:cs typeface="Times New Roman"/>
              </a:rPr>
              <a:t>la</a:t>
            </a:r>
            <a:r>
              <a:rPr lang="es-ES" spc="85" dirty="0">
                <a:latin typeface="Times New Roman"/>
                <a:cs typeface="Times New Roman"/>
              </a:rPr>
              <a:t> </a:t>
            </a:r>
            <a:r>
              <a:rPr lang="es-ES" dirty="0">
                <a:latin typeface="Times New Roman"/>
                <a:cs typeface="Times New Roman"/>
              </a:rPr>
              <a:t>varianza, sino</a:t>
            </a:r>
            <a:r>
              <a:rPr lang="es-ES" spc="10" dirty="0">
                <a:latin typeface="Times New Roman"/>
                <a:cs typeface="Times New Roman"/>
              </a:rPr>
              <a:t> </a:t>
            </a:r>
            <a:r>
              <a:rPr lang="es-ES" dirty="0">
                <a:latin typeface="Times New Roman"/>
                <a:cs typeface="Times New Roman"/>
              </a:rPr>
              <a:t>que</a:t>
            </a:r>
            <a:r>
              <a:rPr lang="es-ES" spc="50" dirty="0">
                <a:latin typeface="Times New Roman"/>
                <a:cs typeface="Times New Roman"/>
              </a:rPr>
              <a:t> </a:t>
            </a:r>
            <a:r>
              <a:rPr lang="es-ES" dirty="0">
                <a:latin typeface="Times New Roman"/>
                <a:cs typeface="Times New Roman"/>
              </a:rPr>
              <a:t>si</a:t>
            </a:r>
            <a:r>
              <a:rPr lang="es-ES" spc="-15" dirty="0">
                <a:latin typeface="Times New Roman"/>
                <a:cs typeface="Times New Roman"/>
              </a:rPr>
              <a:t> </a:t>
            </a:r>
            <a:r>
              <a:rPr lang="es-ES" dirty="0">
                <a:latin typeface="Times New Roman"/>
                <a:cs typeface="Times New Roman"/>
              </a:rPr>
              <a:t>se</a:t>
            </a:r>
            <a:r>
              <a:rPr lang="es-ES" spc="65" dirty="0">
                <a:latin typeface="Times New Roman"/>
                <a:cs typeface="Times New Roman"/>
              </a:rPr>
              <a:t> </a:t>
            </a:r>
            <a:r>
              <a:rPr lang="es-ES" dirty="0">
                <a:latin typeface="Times New Roman"/>
                <a:cs typeface="Times New Roman"/>
              </a:rPr>
              <a:t>quieren reducir</a:t>
            </a:r>
            <a:r>
              <a:rPr lang="es-ES" spc="50" dirty="0">
                <a:latin typeface="Times New Roman"/>
                <a:cs typeface="Times New Roman"/>
              </a:rPr>
              <a:t> </a:t>
            </a:r>
            <a:r>
              <a:rPr lang="es-ES" dirty="0">
                <a:latin typeface="Times New Roman"/>
                <a:cs typeface="Times New Roman"/>
              </a:rPr>
              <a:t>éstos, .</a:t>
            </a:r>
            <a:r>
              <a:rPr lang="es-ES" spc="25" dirty="0">
                <a:latin typeface="Times New Roman"/>
                <a:cs typeface="Times New Roman"/>
              </a:rPr>
              <a:t> </a:t>
            </a:r>
            <a:r>
              <a:rPr lang="es-ES" dirty="0">
                <a:latin typeface="Times New Roman"/>
                <a:cs typeface="Times New Roman"/>
              </a:rPr>
              <a:t>son</a:t>
            </a:r>
            <a:r>
              <a:rPr lang="es-ES" spc="-30" dirty="0">
                <a:latin typeface="Times New Roman"/>
                <a:cs typeface="Times New Roman"/>
              </a:rPr>
              <a:t> </a:t>
            </a:r>
            <a:r>
              <a:rPr lang="es-ES" dirty="0">
                <a:latin typeface="Times New Roman"/>
                <a:cs typeface="Times New Roman"/>
              </a:rPr>
              <a:t>acciones</a:t>
            </a:r>
            <a:r>
              <a:rPr lang="es-ES" spc="30" dirty="0">
                <a:latin typeface="Times New Roman"/>
                <a:cs typeface="Times New Roman"/>
              </a:rPr>
              <a:t> </a:t>
            </a:r>
            <a:r>
              <a:rPr lang="es-ES" dirty="0">
                <a:latin typeface="Times New Roman"/>
                <a:cs typeface="Times New Roman"/>
              </a:rPr>
              <a:t>que</a:t>
            </a:r>
            <a:r>
              <a:rPr lang="es-ES" spc="50" dirty="0">
                <a:latin typeface="Times New Roman"/>
                <a:cs typeface="Times New Roman"/>
              </a:rPr>
              <a:t> </a:t>
            </a:r>
            <a:r>
              <a:rPr lang="es-ES" dirty="0">
                <a:latin typeface="Times New Roman"/>
                <a:cs typeface="Times New Roman"/>
              </a:rPr>
              <a:t>se pueden</a:t>
            </a:r>
            <a:r>
              <a:rPr lang="es-ES" spc="35" dirty="0">
                <a:latin typeface="Times New Roman"/>
                <a:cs typeface="Times New Roman"/>
              </a:rPr>
              <a:t> </a:t>
            </a:r>
            <a:r>
              <a:rPr lang="es-ES" dirty="0">
                <a:latin typeface="Times New Roman"/>
                <a:cs typeface="Times New Roman"/>
              </a:rPr>
              <a:t>probar</a:t>
            </a:r>
            <a:r>
              <a:rPr lang="es-ES" spc="55" dirty="0">
                <a:latin typeface="Times New Roman"/>
                <a:cs typeface="Times New Roman"/>
              </a:rPr>
              <a:t> </a:t>
            </a:r>
            <a:r>
              <a:rPr lang="es-ES" dirty="0">
                <a:latin typeface="Times New Roman"/>
                <a:cs typeface="Times New Roman"/>
              </a:rPr>
              <a:t>con</a:t>
            </a:r>
            <a:r>
              <a:rPr lang="es-ES" spc="70" dirty="0">
                <a:latin typeface="Times New Roman"/>
                <a:cs typeface="Times New Roman"/>
              </a:rPr>
              <a:t> </a:t>
            </a:r>
            <a:r>
              <a:rPr lang="es-ES" spc="-10" dirty="0">
                <a:latin typeface="Times New Roman"/>
                <a:cs typeface="Times New Roman"/>
              </a:rPr>
              <a:t>buenas</a:t>
            </a:r>
            <a:r>
              <a:rPr lang="es-ES" spc="65" dirty="0">
                <a:latin typeface="Times New Roman"/>
                <a:cs typeface="Times New Roman"/>
              </a:rPr>
              <a:t> </a:t>
            </a:r>
            <a:r>
              <a:rPr lang="es-ES" spc="-10" dirty="0">
                <a:latin typeface="Times New Roman"/>
                <a:cs typeface="Times New Roman"/>
              </a:rPr>
              <a:t>posibilidades de éxito</a:t>
            </a:r>
            <a:endParaRPr lang="es-ES" dirty="0">
              <a:latin typeface="Times New Roman"/>
              <a:cs typeface="Times New Roman"/>
            </a:endParaRPr>
          </a:p>
          <a:p>
            <a:pPr marL="19050" marR="5080" indent="5080">
              <a:spcBef>
                <a:spcPts val="975"/>
              </a:spcBef>
            </a:pPr>
            <a:r>
              <a:rPr lang="es-ES" dirty="0">
                <a:latin typeface="Times New Roman"/>
                <a:cs typeface="Times New Roman"/>
              </a:rPr>
              <a:t>Por</a:t>
            </a:r>
            <a:r>
              <a:rPr lang="es-ES" spc="10" dirty="0">
                <a:latin typeface="Times New Roman"/>
                <a:cs typeface="Times New Roman"/>
              </a:rPr>
              <a:t> </a:t>
            </a:r>
            <a:r>
              <a:rPr lang="es-ES" dirty="0">
                <a:latin typeface="Times New Roman"/>
                <a:cs typeface="Times New Roman"/>
              </a:rPr>
              <a:t>ejemplo; dice que se puede aumentar el número de variables de un modelo para reducir el sesgo. Ahora bien, si se introduce una variable cualquiera y resulta que no tiene relación con la variable dependiente, probablemente no mejore la situación, y en el peor de los casos empeore tanto el sesgo como la varianza.</a:t>
            </a:r>
          </a:p>
          <a:p>
            <a:pPr marL="19050" marR="5080" indent="5080">
              <a:spcBef>
                <a:spcPts val="975"/>
              </a:spcBef>
            </a:pPr>
            <a:r>
              <a:rPr lang="es-ES" dirty="0">
                <a:latin typeface="Times New Roman"/>
                <a:cs typeface="Times New Roman"/>
              </a:rPr>
              <a:t>Del mismo modo se debe razonar con el resto de ítems: aumentar el número de nodos de la red puede ser una buena estrategia para reducir el sesgo, pero una cantidad exagerada podría ser contraproducente.</a:t>
            </a:r>
          </a:p>
          <a:p>
            <a:pPr marL="19050" marR="5080" indent="5080">
              <a:spcBef>
                <a:spcPts val="975"/>
              </a:spcBef>
            </a:pPr>
            <a:r>
              <a:rPr lang="es-ES" dirty="0">
                <a:latin typeface="Times New Roman"/>
                <a:cs typeface="Times New Roman"/>
              </a:rPr>
              <a:t>En</a:t>
            </a:r>
            <a:r>
              <a:rPr lang="es-ES" spc="55" dirty="0">
                <a:latin typeface="Times New Roman"/>
                <a:cs typeface="Times New Roman"/>
              </a:rPr>
              <a:t> </a:t>
            </a:r>
            <a:r>
              <a:rPr lang="es-ES" dirty="0">
                <a:latin typeface="Times New Roman"/>
                <a:cs typeface="Times New Roman"/>
              </a:rPr>
              <a:t>general.</a:t>
            </a:r>
            <a:r>
              <a:rPr lang="es-ES" spc="60" dirty="0">
                <a:latin typeface="Times New Roman"/>
                <a:cs typeface="Times New Roman"/>
              </a:rPr>
              <a:t> </a:t>
            </a:r>
            <a:r>
              <a:rPr lang="es-ES" dirty="0">
                <a:latin typeface="Times New Roman"/>
                <a:cs typeface="Times New Roman"/>
              </a:rPr>
              <a:t>hacer</a:t>
            </a:r>
            <a:r>
              <a:rPr lang="es-ES" spc="45" dirty="0">
                <a:latin typeface="Times New Roman"/>
                <a:cs typeface="Times New Roman"/>
              </a:rPr>
              <a:t> </a:t>
            </a:r>
            <a:r>
              <a:rPr lang="es-ES" dirty="0">
                <a:latin typeface="Times New Roman"/>
                <a:cs typeface="Times New Roman"/>
              </a:rPr>
              <a:t>el</a:t>
            </a:r>
            <a:r>
              <a:rPr lang="es-ES" spc="15" dirty="0">
                <a:latin typeface="Times New Roman"/>
                <a:cs typeface="Times New Roman"/>
              </a:rPr>
              <a:t> </a:t>
            </a:r>
            <a:r>
              <a:rPr lang="es-ES" dirty="0">
                <a:latin typeface="Times New Roman"/>
                <a:cs typeface="Times New Roman"/>
              </a:rPr>
              <a:t>modelo</a:t>
            </a:r>
            <a:r>
              <a:rPr lang="es-ES" spc="40" dirty="0">
                <a:latin typeface="Times New Roman"/>
                <a:cs typeface="Times New Roman"/>
              </a:rPr>
              <a:t> </a:t>
            </a:r>
            <a:r>
              <a:rPr lang="es-ES" b="1" dirty="0">
                <a:solidFill>
                  <a:srgbClr val="181818"/>
                </a:solidFill>
                <a:latin typeface="Times New Roman"/>
                <a:cs typeface="Times New Roman"/>
              </a:rPr>
              <a:t>más</a:t>
            </a:r>
            <a:r>
              <a:rPr lang="es-ES" b="1" spc="-40" dirty="0">
                <a:solidFill>
                  <a:srgbClr val="181818"/>
                </a:solidFill>
                <a:latin typeface="Times New Roman"/>
                <a:cs typeface="Times New Roman"/>
              </a:rPr>
              <a:t> </a:t>
            </a:r>
            <a:r>
              <a:rPr lang="es-ES" b="1" dirty="0">
                <a:latin typeface="Times New Roman"/>
                <a:cs typeface="Times New Roman"/>
              </a:rPr>
              <a:t>complejo</a:t>
            </a:r>
            <a:r>
              <a:rPr lang="es-ES" spc="65" dirty="0">
                <a:latin typeface="Times New Roman"/>
                <a:cs typeface="Times New Roman"/>
              </a:rPr>
              <a:t> </a:t>
            </a:r>
            <a:r>
              <a:rPr lang="es-ES" dirty="0">
                <a:latin typeface="Times New Roman"/>
                <a:cs typeface="Times New Roman"/>
              </a:rPr>
              <a:t>sirve para </a:t>
            </a:r>
            <a:r>
              <a:rPr lang="es-ES" b="1" dirty="0">
                <a:latin typeface="Times New Roman"/>
                <a:cs typeface="Times New Roman"/>
              </a:rPr>
              <a:t>reducir</a:t>
            </a:r>
            <a:r>
              <a:rPr lang="es-ES" b="1" spc="45" dirty="0">
                <a:latin typeface="Times New Roman"/>
                <a:cs typeface="Times New Roman"/>
              </a:rPr>
              <a:t> </a:t>
            </a:r>
            <a:r>
              <a:rPr lang="es-ES" b="1" dirty="0">
                <a:latin typeface="Times New Roman"/>
                <a:cs typeface="Times New Roman"/>
              </a:rPr>
              <a:t>el</a:t>
            </a:r>
            <a:r>
              <a:rPr lang="es-ES" b="1" spc="-45" dirty="0">
                <a:latin typeface="Times New Roman"/>
                <a:cs typeface="Times New Roman"/>
              </a:rPr>
              <a:t> </a:t>
            </a:r>
            <a:r>
              <a:rPr lang="es-ES" b="1" dirty="0" err="1">
                <a:latin typeface="Times New Roman"/>
                <a:cs typeface="Times New Roman"/>
              </a:rPr>
              <a:t>sespo</a:t>
            </a:r>
            <a:r>
              <a:rPr lang="es-ES" dirty="0">
                <a:latin typeface="Times New Roman"/>
                <a:cs typeface="Times New Roman"/>
              </a:rPr>
              <a:t> y</a:t>
            </a:r>
            <a:r>
              <a:rPr lang="es-ES" spc="-10" dirty="0">
                <a:latin typeface="Times New Roman"/>
                <a:cs typeface="Times New Roman"/>
              </a:rPr>
              <a:t> </a:t>
            </a:r>
            <a:r>
              <a:rPr lang="es-ES" b="1" dirty="0">
                <a:latin typeface="Times New Roman"/>
                <a:cs typeface="Times New Roman"/>
              </a:rPr>
              <a:t>aumentar</a:t>
            </a:r>
            <a:r>
              <a:rPr lang="es-ES" b="1" spc="80" dirty="0">
                <a:latin typeface="Times New Roman"/>
                <a:cs typeface="Times New Roman"/>
              </a:rPr>
              <a:t> </a:t>
            </a:r>
            <a:r>
              <a:rPr lang="es-ES" b="1" dirty="0">
                <a:latin typeface="Times New Roman"/>
                <a:cs typeface="Times New Roman"/>
              </a:rPr>
              <a:t>la</a:t>
            </a:r>
            <a:r>
              <a:rPr lang="es-ES" b="1" spc="30" dirty="0">
                <a:latin typeface="Times New Roman"/>
                <a:cs typeface="Times New Roman"/>
              </a:rPr>
              <a:t> </a:t>
            </a:r>
            <a:r>
              <a:rPr lang="es-ES" b="1" dirty="0">
                <a:latin typeface="Times New Roman"/>
                <a:cs typeface="Times New Roman"/>
              </a:rPr>
              <a:t>varianza</a:t>
            </a:r>
            <a:r>
              <a:rPr lang="es-ES" dirty="0">
                <a:latin typeface="Times New Roman"/>
                <a:cs typeface="Times New Roman"/>
              </a:rPr>
              <a:t>.</a:t>
            </a:r>
            <a:r>
              <a:rPr lang="es-ES" spc="20" dirty="0">
                <a:latin typeface="Times New Roman"/>
                <a:cs typeface="Times New Roman"/>
              </a:rPr>
              <a:t> </a:t>
            </a:r>
            <a:r>
              <a:rPr lang="es-ES" dirty="0">
                <a:latin typeface="Times New Roman"/>
                <a:cs typeface="Times New Roman"/>
              </a:rPr>
              <a:t>Esto</a:t>
            </a:r>
            <a:r>
              <a:rPr lang="es-ES" spc="20" dirty="0">
                <a:latin typeface="Times New Roman"/>
                <a:cs typeface="Times New Roman"/>
              </a:rPr>
              <a:t> </a:t>
            </a:r>
            <a:r>
              <a:rPr lang="es-ES" dirty="0">
                <a:latin typeface="Times New Roman"/>
                <a:cs typeface="Times New Roman"/>
              </a:rPr>
              <a:t>incluye</a:t>
            </a:r>
            <a:r>
              <a:rPr lang="es-ES" spc="20" dirty="0">
                <a:latin typeface="Times New Roman"/>
                <a:cs typeface="Times New Roman"/>
              </a:rPr>
              <a:t> </a:t>
            </a:r>
            <a:r>
              <a:rPr lang="es-ES" dirty="0">
                <a:latin typeface="Times New Roman"/>
                <a:cs typeface="Times New Roman"/>
              </a:rPr>
              <a:t>aumentar</a:t>
            </a:r>
            <a:r>
              <a:rPr lang="es-ES" spc="70" dirty="0">
                <a:latin typeface="Times New Roman"/>
                <a:cs typeface="Times New Roman"/>
              </a:rPr>
              <a:t> </a:t>
            </a:r>
            <a:r>
              <a:rPr lang="es-ES" dirty="0">
                <a:latin typeface="Times New Roman"/>
                <a:cs typeface="Times New Roman"/>
              </a:rPr>
              <a:t>el</a:t>
            </a:r>
            <a:r>
              <a:rPr lang="es-ES" spc="-30" dirty="0">
                <a:latin typeface="Times New Roman"/>
                <a:cs typeface="Times New Roman"/>
              </a:rPr>
              <a:t> </a:t>
            </a:r>
            <a:r>
              <a:rPr lang="es-ES" dirty="0">
                <a:latin typeface="Times New Roman"/>
                <a:cs typeface="Times New Roman"/>
              </a:rPr>
              <a:t>numero</a:t>
            </a:r>
            <a:r>
              <a:rPr lang="es-ES" spc="55" dirty="0">
                <a:latin typeface="Times New Roman"/>
                <a:cs typeface="Times New Roman"/>
              </a:rPr>
              <a:t> </a:t>
            </a:r>
            <a:r>
              <a:rPr lang="es-ES" dirty="0">
                <a:latin typeface="Times New Roman"/>
                <a:cs typeface="Times New Roman"/>
              </a:rPr>
              <a:t>de</a:t>
            </a:r>
            <a:r>
              <a:rPr lang="es-ES" spc="10" dirty="0">
                <a:latin typeface="Times New Roman"/>
                <a:cs typeface="Times New Roman"/>
              </a:rPr>
              <a:t> </a:t>
            </a:r>
            <a:r>
              <a:rPr lang="es-ES" dirty="0">
                <a:latin typeface="Times New Roman"/>
                <a:cs typeface="Times New Roman"/>
              </a:rPr>
              <a:t>variables,</a:t>
            </a:r>
            <a:r>
              <a:rPr lang="es-ES" spc="65" dirty="0">
                <a:latin typeface="Times New Roman"/>
                <a:cs typeface="Times New Roman"/>
              </a:rPr>
              <a:t> </a:t>
            </a:r>
            <a:r>
              <a:rPr lang="es-ES" dirty="0">
                <a:latin typeface="Times New Roman"/>
                <a:cs typeface="Times New Roman"/>
              </a:rPr>
              <a:t>utilizar</a:t>
            </a:r>
            <a:r>
              <a:rPr lang="es-ES" spc="-5" dirty="0">
                <a:latin typeface="Times New Roman"/>
                <a:cs typeface="Times New Roman"/>
              </a:rPr>
              <a:t> </a:t>
            </a:r>
            <a:r>
              <a:rPr lang="es-ES" spc="-10" dirty="0">
                <a:latin typeface="Times New Roman"/>
                <a:cs typeface="Times New Roman"/>
              </a:rPr>
              <a:t>variables </a:t>
            </a:r>
            <a:r>
              <a:rPr lang="es-ES" dirty="0">
                <a:latin typeface="Times New Roman"/>
                <a:cs typeface="Times New Roman"/>
              </a:rPr>
              <a:t>categóricas</a:t>
            </a:r>
            <a:r>
              <a:rPr lang="es-ES" spc="40" dirty="0">
                <a:latin typeface="Times New Roman"/>
                <a:cs typeface="Times New Roman"/>
              </a:rPr>
              <a:t> </a:t>
            </a:r>
            <a:r>
              <a:rPr lang="es-ES" dirty="0">
                <a:latin typeface="Times New Roman"/>
                <a:cs typeface="Times New Roman"/>
              </a:rPr>
              <a:t>con</a:t>
            </a:r>
            <a:r>
              <a:rPr lang="es-ES" spc="50" dirty="0">
                <a:latin typeface="Times New Roman"/>
                <a:cs typeface="Times New Roman"/>
              </a:rPr>
              <a:t> </a:t>
            </a:r>
            <a:r>
              <a:rPr lang="es-ES" dirty="0">
                <a:latin typeface="Times New Roman"/>
                <a:cs typeface="Times New Roman"/>
              </a:rPr>
              <a:t>muchas</a:t>
            </a:r>
            <a:r>
              <a:rPr lang="es-ES" spc="20" dirty="0">
                <a:latin typeface="Times New Roman"/>
                <a:cs typeface="Times New Roman"/>
              </a:rPr>
              <a:t> </a:t>
            </a:r>
            <a:r>
              <a:rPr lang="es-ES" spc="-10" dirty="0">
                <a:latin typeface="Times New Roman"/>
                <a:cs typeface="Times New Roman"/>
              </a:rPr>
              <a:t>cate</a:t>
            </a:r>
            <a:r>
              <a:rPr lang="es-ES" spc="-140" dirty="0">
                <a:latin typeface="Times New Roman"/>
                <a:cs typeface="Times New Roman"/>
              </a:rPr>
              <a:t>g</a:t>
            </a:r>
            <a:r>
              <a:rPr lang="es-ES" dirty="0">
                <a:latin typeface="Times New Roman"/>
                <a:cs typeface="Times New Roman"/>
              </a:rPr>
              <a:t>orías,</a:t>
            </a:r>
            <a:r>
              <a:rPr lang="es-ES" spc="40" dirty="0">
                <a:latin typeface="Times New Roman"/>
                <a:cs typeface="Times New Roman"/>
              </a:rPr>
              <a:t> </a:t>
            </a:r>
            <a:r>
              <a:rPr lang="es-ES" dirty="0">
                <a:latin typeface="Times New Roman"/>
                <a:cs typeface="Times New Roman"/>
              </a:rPr>
              <a:t>incluir</a:t>
            </a:r>
            <a:r>
              <a:rPr lang="es-ES" spc="55" dirty="0">
                <a:latin typeface="Times New Roman"/>
                <a:cs typeface="Times New Roman"/>
              </a:rPr>
              <a:t> </a:t>
            </a:r>
            <a:r>
              <a:rPr lang="es-ES" dirty="0">
                <a:latin typeface="Times New Roman"/>
                <a:cs typeface="Times New Roman"/>
              </a:rPr>
              <a:t>interacciones.</a:t>
            </a:r>
            <a:r>
              <a:rPr lang="es-ES" spc="-70" dirty="0">
                <a:latin typeface="Times New Roman"/>
                <a:cs typeface="Times New Roman"/>
              </a:rPr>
              <a:t> </a:t>
            </a:r>
            <a:r>
              <a:rPr lang="es-ES" dirty="0">
                <a:latin typeface="Times New Roman"/>
                <a:cs typeface="Times New Roman"/>
              </a:rPr>
              <a:t>utilizar</a:t>
            </a:r>
            <a:r>
              <a:rPr lang="es-ES" spc="65" dirty="0">
                <a:latin typeface="Times New Roman"/>
                <a:cs typeface="Times New Roman"/>
              </a:rPr>
              <a:t> </a:t>
            </a:r>
            <a:r>
              <a:rPr lang="es-ES" dirty="0">
                <a:latin typeface="Times New Roman"/>
                <a:cs typeface="Times New Roman"/>
              </a:rPr>
              <a:t>modelos</a:t>
            </a:r>
            <a:r>
              <a:rPr lang="es-ES" spc="55" dirty="0">
                <a:latin typeface="Times New Roman"/>
                <a:cs typeface="Times New Roman"/>
              </a:rPr>
              <a:t> </a:t>
            </a:r>
            <a:r>
              <a:rPr lang="es-ES" dirty="0">
                <a:solidFill>
                  <a:srgbClr val="131313"/>
                </a:solidFill>
                <a:latin typeface="Times New Roman"/>
                <a:cs typeface="Times New Roman"/>
              </a:rPr>
              <a:t>no</a:t>
            </a:r>
            <a:r>
              <a:rPr lang="es-ES" spc="-15" dirty="0">
                <a:solidFill>
                  <a:srgbClr val="131313"/>
                </a:solidFill>
                <a:latin typeface="Times New Roman"/>
                <a:cs typeface="Times New Roman"/>
              </a:rPr>
              <a:t> </a:t>
            </a:r>
            <a:r>
              <a:rPr lang="es-ES" dirty="0">
                <a:latin typeface="Times New Roman"/>
                <a:cs typeface="Times New Roman"/>
              </a:rPr>
              <a:t>lineales</a:t>
            </a:r>
            <a:r>
              <a:rPr lang="es-ES" spc="50" dirty="0">
                <a:latin typeface="Times New Roman"/>
                <a:cs typeface="Times New Roman"/>
              </a:rPr>
              <a:t> </a:t>
            </a:r>
            <a:r>
              <a:rPr lang="es-ES" dirty="0">
                <a:latin typeface="Times New Roman"/>
                <a:cs typeface="Times New Roman"/>
              </a:rPr>
              <a:t>(por</a:t>
            </a:r>
            <a:r>
              <a:rPr lang="es-ES" spc="15" dirty="0">
                <a:latin typeface="Times New Roman"/>
                <a:cs typeface="Times New Roman"/>
              </a:rPr>
              <a:t> </a:t>
            </a:r>
            <a:r>
              <a:rPr lang="es-ES" dirty="0">
                <a:latin typeface="Times New Roman"/>
                <a:cs typeface="Times New Roman"/>
              </a:rPr>
              <a:t>ejemplo</a:t>
            </a:r>
            <a:r>
              <a:rPr lang="es-ES" spc="60" dirty="0">
                <a:latin typeface="Times New Roman"/>
                <a:cs typeface="Times New Roman"/>
              </a:rPr>
              <a:t> </a:t>
            </a:r>
            <a:r>
              <a:rPr lang="es-ES" dirty="0">
                <a:latin typeface="Times New Roman"/>
                <a:cs typeface="Times New Roman"/>
              </a:rPr>
              <a:t>regresión</a:t>
            </a:r>
            <a:r>
              <a:rPr lang="es-ES" spc="20" dirty="0">
                <a:latin typeface="Times New Roman"/>
                <a:cs typeface="Times New Roman"/>
              </a:rPr>
              <a:t> </a:t>
            </a:r>
            <a:r>
              <a:rPr lang="es-ES" spc="-10" dirty="0">
                <a:latin typeface="Times New Roman"/>
                <a:cs typeface="Times New Roman"/>
              </a:rPr>
              <a:t>polinómi</a:t>
            </a:r>
            <a:r>
              <a:rPr lang="es-ES" dirty="0">
                <a:latin typeface="Times New Roman"/>
                <a:cs typeface="Times New Roman"/>
              </a:rPr>
              <a:t>ca), </a:t>
            </a:r>
            <a:r>
              <a:rPr lang="es-ES" spc="-20" dirty="0">
                <a:latin typeface="Times New Roman"/>
                <a:cs typeface="Times New Roman"/>
              </a:rPr>
              <a:t>etc.</a:t>
            </a:r>
            <a:endParaRPr lang="es-ES" dirty="0">
              <a:latin typeface="Times New Roman"/>
              <a:cs typeface="Times New Roman"/>
            </a:endParaRPr>
          </a:p>
          <a:p>
            <a:pPr marL="19050"/>
            <a:r>
              <a:rPr lang="es-ES" dirty="0">
                <a:latin typeface="Times New Roman"/>
                <a:cs typeface="Times New Roman"/>
              </a:rPr>
              <a:t>Aumentar el</a:t>
            </a:r>
            <a:r>
              <a:rPr lang="es-ES" spc="45" dirty="0">
                <a:latin typeface="Times New Roman"/>
                <a:cs typeface="Times New Roman"/>
              </a:rPr>
              <a:t> </a:t>
            </a:r>
            <a:r>
              <a:rPr lang="es-ES" dirty="0">
                <a:latin typeface="Times New Roman"/>
                <a:cs typeface="Times New Roman"/>
              </a:rPr>
              <a:t>tamaño</a:t>
            </a:r>
            <a:r>
              <a:rPr lang="es-ES" spc="10" dirty="0">
                <a:latin typeface="Times New Roman"/>
                <a:cs typeface="Times New Roman"/>
              </a:rPr>
              <a:t> </a:t>
            </a:r>
            <a:r>
              <a:rPr lang="es-ES" dirty="0" err="1">
                <a:latin typeface="Times New Roman"/>
                <a:cs typeface="Times New Roman"/>
              </a:rPr>
              <a:t>muestral</a:t>
            </a:r>
            <a:r>
              <a:rPr lang="es-ES" spc="-20" dirty="0">
                <a:latin typeface="Times New Roman"/>
                <a:cs typeface="Times New Roman"/>
              </a:rPr>
              <a:t> </a:t>
            </a:r>
            <a:r>
              <a:rPr lang="es-ES" dirty="0">
                <a:latin typeface="Times New Roman"/>
                <a:cs typeface="Times New Roman"/>
              </a:rPr>
              <a:t>tiene incidencia</a:t>
            </a:r>
            <a:r>
              <a:rPr lang="es-ES" spc="105" dirty="0">
                <a:latin typeface="Times New Roman"/>
                <a:cs typeface="Times New Roman"/>
              </a:rPr>
              <a:t> </a:t>
            </a:r>
            <a:r>
              <a:rPr lang="es-ES" dirty="0">
                <a:latin typeface="Times New Roman"/>
                <a:cs typeface="Times New Roman"/>
              </a:rPr>
              <a:t>sobre</a:t>
            </a:r>
            <a:r>
              <a:rPr lang="es-ES" spc="5" dirty="0">
                <a:latin typeface="Times New Roman"/>
                <a:cs typeface="Times New Roman"/>
              </a:rPr>
              <a:t> </a:t>
            </a:r>
            <a:r>
              <a:rPr lang="es-ES" dirty="0">
                <a:latin typeface="Times New Roman"/>
                <a:cs typeface="Times New Roman"/>
              </a:rPr>
              <a:t>el</a:t>
            </a:r>
            <a:r>
              <a:rPr lang="es-ES" spc="5" dirty="0">
                <a:latin typeface="Times New Roman"/>
                <a:cs typeface="Times New Roman"/>
              </a:rPr>
              <a:t> </a:t>
            </a:r>
            <a:r>
              <a:rPr lang="es-ES" dirty="0">
                <a:latin typeface="Times New Roman"/>
                <a:cs typeface="Times New Roman"/>
              </a:rPr>
              <a:t>sesgo</a:t>
            </a:r>
            <a:r>
              <a:rPr lang="es-ES" spc="-15" dirty="0">
                <a:latin typeface="Times New Roman"/>
                <a:cs typeface="Times New Roman"/>
              </a:rPr>
              <a:t> </a:t>
            </a:r>
            <a:r>
              <a:rPr lang="es-ES" dirty="0">
                <a:solidFill>
                  <a:srgbClr val="0C0C0C"/>
                </a:solidFill>
                <a:latin typeface="Times New Roman"/>
                <a:cs typeface="Times New Roman"/>
              </a:rPr>
              <a:t>y</a:t>
            </a:r>
            <a:r>
              <a:rPr lang="es-ES" spc="-50" dirty="0">
                <a:solidFill>
                  <a:srgbClr val="0C0C0C"/>
                </a:solidFill>
                <a:latin typeface="Times New Roman"/>
                <a:cs typeface="Times New Roman"/>
              </a:rPr>
              <a:t> </a:t>
            </a:r>
            <a:r>
              <a:rPr lang="es-ES" dirty="0">
                <a:solidFill>
                  <a:srgbClr val="646464"/>
                </a:solidFill>
                <a:latin typeface="Times New Roman"/>
                <a:cs typeface="Times New Roman"/>
              </a:rPr>
              <a:t>la</a:t>
            </a:r>
            <a:r>
              <a:rPr lang="es-ES" spc="35" dirty="0">
                <a:solidFill>
                  <a:srgbClr val="646464"/>
                </a:solidFill>
                <a:latin typeface="Times New Roman"/>
                <a:cs typeface="Times New Roman"/>
              </a:rPr>
              <a:t> </a:t>
            </a:r>
            <a:r>
              <a:rPr lang="es-ES" dirty="0">
                <a:latin typeface="Times New Roman"/>
                <a:cs typeface="Times New Roman"/>
              </a:rPr>
              <a:t>varianza.</a:t>
            </a:r>
            <a:r>
              <a:rPr lang="es-ES" spc="60" dirty="0">
                <a:latin typeface="Times New Roman"/>
                <a:cs typeface="Times New Roman"/>
              </a:rPr>
              <a:t> </a:t>
            </a:r>
            <a:r>
              <a:rPr lang="es-ES" dirty="0">
                <a:latin typeface="Times New Roman"/>
                <a:cs typeface="Times New Roman"/>
              </a:rPr>
              <a:t>Ambas</a:t>
            </a:r>
            <a:r>
              <a:rPr lang="es-ES" spc="60" dirty="0">
                <a:latin typeface="Times New Roman"/>
                <a:cs typeface="Times New Roman"/>
              </a:rPr>
              <a:t> </a:t>
            </a:r>
            <a:r>
              <a:rPr lang="es-ES" dirty="0">
                <a:latin typeface="Times New Roman"/>
                <a:cs typeface="Times New Roman"/>
              </a:rPr>
              <a:t>cantidades</a:t>
            </a:r>
            <a:r>
              <a:rPr lang="es-ES" spc="55" dirty="0">
                <a:latin typeface="Times New Roman"/>
                <a:cs typeface="Times New Roman"/>
              </a:rPr>
              <a:t> </a:t>
            </a:r>
            <a:r>
              <a:rPr lang="es-ES" dirty="0">
                <a:latin typeface="Times New Roman"/>
                <a:cs typeface="Times New Roman"/>
              </a:rPr>
              <a:t>disminuyen</a:t>
            </a:r>
            <a:r>
              <a:rPr lang="es-ES" spc="100" dirty="0">
                <a:latin typeface="Times New Roman"/>
                <a:cs typeface="Times New Roman"/>
              </a:rPr>
              <a:t> </a:t>
            </a:r>
            <a:r>
              <a:rPr lang="es-ES" dirty="0">
                <a:latin typeface="Times New Roman"/>
                <a:cs typeface="Times New Roman"/>
              </a:rPr>
              <a:t>aumentando</a:t>
            </a:r>
            <a:r>
              <a:rPr lang="es-ES" spc="-5" dirty="0">
                <a:latin typeface="Times New Roman"/>
                <a:cs typeface="Times New Roman"/>
              </a:rPr>
              <a:t> </a:t>
            </a:r>
            <a:r>
              <a:rPr lang="es-ES" i="1" spc="-25" dirty="0">
                <a:latin typeface="Times New Roman"/>
                <a:cs typeface="Times New Roman"/>
              </a:rPr>
              <a:t>n</a:t>
            </a:r>
            <a:r>
              <a:rPr lang="es-ES" spc="-25" dirty="0">
                <a:latin typeface="Times New Roman"/>
                <a:cs typeface="Times New Roman"/>
              </a:rPr>
              <a:t>.</a:t>
            </a:r>
            <a:endParaRPr lang="es-ES" dirty="0">
              <a:latin typeface="Times New Roman"/>
              <a:cs typeface="Times New Roman"/>
            </a:endParaRPr>
          </a:p>
        </p:txBody>
      </p:sp>
    </p:spTree>
    <p:extLst>
      <p:ext uri="{BB962C8B-B14F-4D97-AF65-F5344CB8AC3E}">
        <p14:creationId xmlns:p14="http://schemas.microsoft.com/office/powerpoint/2010/main" val="284771324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533400" y="203200"/>
            <a:ext cx="11201400" cy="6876241"/>
          </a:xfrm>
          <a:prstGeom prst="rect">
            <a:avLst/>
          </a:prstGeom>
        </p:spPr>
        <p:txBody>
          <a:bodyPr wrap="square">
            <a:spAutoFit/>
          </a:bodyPr>
          <a:lstStyle/>
          <a:p>
            <a:pPr marL="366395" indent="-342900">
              <a:buFont typeface="+mj-lt"/>
              <a:buAutoNum type="arabicPeriod"/>
              <a:tabLst>
                <a:tab pos="147955" algn="l"/>
              </a:tabLst>
            </a:pPr>
            <a:r>
              <a:rPr lang="es-ES" sz="2000" dirty="0">
                <a:latin typeface="Times New Roman"/>
                <a:cs typeface="Times New Roman"/>
              </a:rPr>
              <a:t>El</a:t>
            </a:r>
            <a:r>
              <a:rPr lang="es-ES" sz="2000" spc="-50" dirty="0">
                <a:latin typeface="Times New Roman"/>
                <a:cs typeface="Times New Roman"/>
              </a:rPr>
              <a:t> </a:t>
            </a:r>
            <a:r>
              <a:rPr lang="es-ES" sz="2000" spc="-10" dirty="0">
                <a:latin typeface="Times New Roman"/>
                <a:cs typeface="Times New Roman"/>
              </a:rPr>
              <a:t>p-</a:t>
            </a:r>
            <a:r>
              <a:rPr lang="es-ES" sz="2000" dirty="0">
                <a:latin typeface="Times New Roman"/>
                <a:cs typeface="Times New Roman"/>
              </a:rPr>
              <a:t>valor</a:t>
            </a:r>
            <a:r>
              <a:rPr lang="es-ES" sz="2000" spc="60" dirty="0">
                <a:latin typeface="Times New Roman"/>
                <a:cs typeface="Times New Roman"/>
              </a:rPr>
              <a:t> </a:t>
            </a:r>
            <a:r>
              <a:rPr lang="es-ES" sz="2000" dirty="0">
                <a:latin typeface="Times New Roman"/>
                <a:cs typeface="Times New Roman"/>
              </a:rPr>
              <a:t>de</a:t>
            </a:r>
            <a:r>
              <a:rPr lang="es-ES" sz="2000" spc="35" dirty="0">
                <a:latin typeface="Times New Roman"/>
                <a:cs typeface="Times New Roman"/>
              </a:rPr>
              <a:t> </a:t>
            </a:r>
            <a:r>
              <a:rPr lang="es-ES" sz="2000" dirty="0">
                <a:latin typeface="Times New Roman"/>
                <a:cs typeface="Times New Roman"/>
              </a:rPr>
              <a:t>corte</a:t>
            </a:r>
            <a:r>
              <a:rPr lang="es-ES" sz="2000" spc="40" dirty="0">
                <a:latin typeface="Times New Roman"/>
                <a:cs typeface="Times New Roman"/>
              </a:rPr>
              <a:t> </a:t>
            </a:r>
            <a:r>
              <a:rPr lang="es-ES" sz="2000" dirty="0">
                <a:latin typeface="Times New Roman"/>
                <a:cs typeface="Times New Roman"/>
              </a:rPr>
              <a:t>en</a:t>
            </a:r>
            <a:r>
              <a:rPr lang="es-ES" sz="2000" spc="-30" dirty="0">
                <a:latin typeface="Times New Roman"/>
                <a:cs typeface="Times New Roman"/>
              </a:rPr>
              <a:t> </a:t>
            </a:r>
            <a:r>
              <a:rPr lang="es-ES" sz="2000" dirty="0">
                <a:latin typeface="Times New Roman"/>
                <a:cs typeface="Times New Roman"/>
              </a:rPr>
              <a:t>procesos de</a:t>
            </a:r>
            <a:r>
              <a:rPr lang="es-ES" sz="2000" spc="25" dirty="0">
                <a:latin typeface="Times New Roman"/>
                <a:cs typeface="Times New Roman"/>
              </a:rPr>
              <a:t> </a:t>
            </a:r>
            <a:r>
              <a:rPr lang="es-ES" sz="2000" dirty="0">
                <a:latin typeface="Times New Roman"/>
                <a:cs typeface="Times New Roman"/>
              </a:rPr>
              <a:t>selección</a:t>
            </a:r>
            <a:r>
              <a:rPr lang="es-ES" sz="2000" spc="10" dirty="0">
                <a:latin typeface="Times New Roman"/>
                <a:cs typeface="Times New Roman"/>
              </a:rPr>
              <a:t> </a:t>
            </a:r>
            <a:r>
              <a:rPr lang="es-ES" sz="2000" dirty="0">
                <a:latin typeface="Times New Roman"/>
                <a:cs typeface="Times New Roman"/>
              </a:rPr>
              <a:t>de</a:t>
            </a:r>
            <a:r>
              <a:rPr lang="es-ES" sz="2000" spc="15" dirty="0">
                <a:latin typeface="Times New Roman"/>
                <a:cs typeface="Times New Roman"/>
              </a:rPr>
              <a:t> </a:t>
            </a:r>
            <a:r>
              <a:rPr lang="es-ES" sz="2000" spc="100" dirty="0">
                <a:latin typeface="Times New Roman"/>
                <a:cs typeface="Times New Roman"/>
              </a:rPr>
              <a:t>viables</a:t>
            </a:r>
            <a:r>
              <a:rPr lang="es-ES" sz="2000" spc="-15" dirty="0">
                <a:latin typeface="Times New Roman"/>
                <a:cs typeface="Times New Roman"/>
              </a:rPr>
              <a:t> </a:t>
            </a:r>
            <a:r>
              <a:rPr lang="es-ES" sz="2000" dirty="0">
                <a:latin typeface="Times New Roman"/>
                <a:cs typeface="Times New Roman"/>
              </a:rPr>
              <a:t>mide la</a:t>
            </a:r>
            <a:r>
              <a:rPr lang="es-ES" sz="2000" spc="50" dirty="0">
                <a:latin typeface="Times New Roman"/>
                <a:cs typeface="Times New Roman"/>
              </a:rPr>
              <a:t> </a:t>
            </a:r>
            <a:r>
              <a:rPr lang="es-ES" sz="2000" dirty="0">
                <a:latin typeface="Times New Roman"/>
                <a:cs typeface="Times New Roman"/>
              </a:rPr>
              <a:t>exigencia</a:t>
            </a:r>
            <a:r>
              <a:rPr lang="es-ES" sz="2000" spc="114" dirty="0">
                <a:latin typeface="Times New Roman"/>
                <a:cs typeface="Times New Roman"/>
              </a:rPr>
              <a:t> </a:t>
            </a:r>
            <a:r>
              <a:rPr lang="es-ES" sz="2000" dirty="0">
                <a:latin typeface="Times New Roman"/>
                <a:cs typeface="Times New Roman"/>
              </a:rPr>
              <a:t>en</a:t>
            </a:r>
            <a:r>
              <a:rPr lang="es-ES" sz="2000" spc="-10" dirty="0">
                <a:latin typeface="Times New Roman"/>
                <a:cs typeface="Times New Roman"/>
              </a:rPr>
              <a:t> </a:t>
            </a:r>
            <a:r>
              <a:rPr lang="es-ES" sz="2000" dirty="0">
                <a:latin typeface="Times New Roman"/>
                <a:cs typeface="Times New Roman"/>
              </a:rPr>
              <a:t>la</a:t>
            </a:r>
            <a:r>
              <a:rPr lang="es-ES" sz="2000" spc="10" dirty="0">
                <a:latin typeface="Times New Roman"/>
                <a:cs typeface="Times New Roman"/>
              </a:rPr>
              <a:t> </a:t>
            </a:r>
            <a:r>
              <a:rPr lang="es-ES" sz="2000" dirty="0">
                <a:latin typeface="Times New Roman"/>
                <a:cs typeface="Times New Roman"/>
              </a:rPr>
              <a:t>inclusión</a:t>
            </a:r>
            <a:r>
              <a:rPr lang="es-ES" sz="2000" spc="20" dirty="0">
                <a:latin typeface="Times New Roman"/>
                <a:cs typeface="Times New Roman"/>
              </a:rPr>
              <a:t> </a:t>
            </a:r>
            <a:r>
              <a:rPr lang="es-ES" sz="2000" dirty="0">
                <a:latin typeface="Times New Roman"/>
                <a:cs typeface="Times New Roman"/>
              </a:rPr>
              <a:t>de</a:t>
            </a:r>
            <a:r>
              <a:rPr lang="es-ES" sz="2000" spc="15" dirty="0">
                <a:latin typeface="Times New Roman"/>
                <a:cs typeface="Times New Roman"/>
              </a:rPr>
              <a:t> </a:t>
            </a:r>
            <a:r>
              <a:rPr lang="es-ES" sz="2000" dirty="0">
                <a:latin typeface="Times New Roman"/>
                <a:cs typeface="Times New Roman"/>
              </a:rPr>
              <a:t>variables</a:t>
            </a:r>
            <a:r>
              <a:rPr lang="es-ES" sz="2000" spc="5" dirty="0">
                <a:latin typeface="Times New Roman"/>
                <a:cs typeface="Times New Roman"/>
              </a:rPr>
              <a:t> </a:t>
            </a:r>
            <a:r>
              <a:rPr lang="es-ES" sz="2000" dirty="0">
                <a:solidFill>
                  <a:srgbClr val="343434"/>
                </a:solidFill>
                <a:latin typeface="Times New Roman"/>
                <a:cs typeface="Times New Roman"/>
              </a:rPr>
              <a:t>o</a:t>
            </a:r>
            <a:r>
              <a:rPr lang="es-ES" sz="2000" spc="20" dirty="0">
                <a:solidFill>
                  <a:srgbClr val="343434"/>
                </a:solidFill>
                <a:latin typeface="Times New Roman"/>
                <a:cs typeface="Times New Roman"/>
              </a:rPr>
              <a:t> </a:t>
            </a:r>
            <a:r>
              <a:rPr lang="es-ES" sz="2000" spc="-90" dirty="0">
                <a:latin typeface="Times New Roman"/>
                <a:cs typeface="Times New Roman"/>
              </a:rPr>
              <a:t>efectos</a:t>
            </a:r>
            <a:r>
              <a:rPr lang="es-ES" sz="2000" spc="55" dirty="0">
                <a:latin typeface="Times New Roman"/>
                <a:cs typeface="Times New Roman"/>
              </a:rPr>
              <a:t> </a:t>
            </a:r>
            <a:r>
              <a:rPr lang="es-ES" sz="2000" dirty="0">
                <a:latin typeface="Times New Roman"/>
                <a:cs typeface="Times New Roman"/>
              </a:rPr>
              <a:t>al</a:t>
            </a:r>
            <a:r>
              <a:rPr lang="es-ES" sz="2000" spc="25" dirty="0">
                <a:latin typeface="Times New Roman"/>
                <a:cs typeface="Times New Roman"/>
              </a:rPr>
              <a:t> </a:t>
            </a:r>
            <a:r>
              <a:rPr lang="es-ES" sz="2000" dirty="0">
                <a:latin typeface="Times New Roman"/>
                <a:cs typeface="Times New Roman"/>
              </a:rPr>
              <a:t>modelo,</a:t>
            </a:r>
            <a:r>
              <a:rPr lang="es-ES" sz="2000" spc="85" dirty="0">
                <a:latin typeface="Times New Roman"/>
                <a:cs typeface="Times New Roman"/>
              </a:rPr>
              <a:t> </a:t>
            </a:r>
            <a:r>
              <a:rPr lang="es-ES" sz="2000" dirty="0">
                <a:latin typeface="Times New Roman"/>
                <a:cs typeface="Times New Roman"/>
              </a:rPr>
              <a:t>A</a:t>
            </a:r>
            <a:r>
              <a:rPr lang="es-ES" sz="2000" spc="25" dirty="0">
                <a:latin typeface="Times New Roman"/>
                <a:cs typeface="Times New Roman"/>
              </a:rPr>
              <a:t> </a:t>
            </a:r>
            <a:r>
              <a:rPr lang="es-ES" sz="2000" dirty="0">
                <a:latin typeface="Times New Roman"/>
                <a:cs typeface="Times New Roman"/>
              </a:rPr>
              <a:t>menor</a:t>
            </a:r>
            <a:r>
              <a:rPr lang="es-ES" sz="2000" spc="20" dirty="0">
                <a:latin typeface="Times New Roman"/>
                <a:cs typeface="Times New Roman"/>
              </a:rPr>
              <a:t> </a:t>
            </a:r>
            <a:r>
              <a:rPr lang="es-ES" sz="2000" dirty="0">
                <a:latin typeface="Times New Roman"/>
                <a:cs typeface="Times New Roman"/>
              </a:rPr>
              <a:t>p-valor. Menos </a:t>
            </a:r>
            <a:r>
              <a:rPr lang="es-ES" sz="2000" spc="-10" dirty="0">
                <a:latin typeface="Times New Roman"/>
                <a:cs typeface="Times New Roman"/>
              </a:rPr>
              <a:t>exigentes</a:t>
            </a:r>
            <a:r>
              <a:rPr lang="es-ES" sz="2000" dirty="0">
                <a:latin typeface="Times New Roman"/>
                <a:cs typeface="Times New Roman"/>
              </a:rPr>
              <a:t> es </a:t>
            </a:r>
            <a:r>
              <a:rPr lang="es-ES" sz="2000" dirty="0">
                <a:solidFill>
                  <a:srgbClr val="151515"/>
                </a:solidFill>
                <a:latin typeface="Times New Roman"/>
                <a:cs typeface="Times New Roman"/>
              </a:rPr>
              <a:t>la</a:t>
            </a:r>
            <a:r>
              <a:rPr lang="es-ES" sz="2000" spc="15" dirty="0">
                <a:solidFill>
                  <a:srgbClr val="151515"/>
                </a:solidFill>
                <a:latin typeface="Times New Roman"/>
                <a:cs typeface="Times New Roman"/>
              </a:rPr>
              <a:t> </a:t>
            </a:r>
            <a:r>
              <a:rPr lang="es-ES" sz="2000" dirty="0">
                <a:latin typeface="Times New Roman"/>
                <a:cs typeface="Times New Roman"/>
              </a:rPr>
              <a:t>inclusión</a:t>
            </a:r>
            <a:r>
              <a:rPr lang="es-ES" sz="2000" spc="45" dirty="0">
                <a:latin typeface="Times New Roman"/>
                <a:cs typeface="Times New Roman"/>
              </a:rPr>
              <a:t> </a:t>
            </a:r>
            <a:r>
              <a:rPr lang="es-ES" sz="2000" dirty="0">
                <a:latin typeface="Times New Roman"/>
                <a:cs typeface="Times New Roman"/>
              </a:rPr>
              <a:t>de</a:t>
            </a:r>
            <a:r>
              <a:rPr lang="es-ES" sz="2000" spc="-15" dirty="0">
                <a:latin typeface="Times New Roman"/>
                <a:cs typeface="Times New Roman"/>
              </a:rPr>
              <a:t> </a:t>
            </a:r>
            <a:r>
              <a:rPr lang="es-ES" sz="2000" spc="-35" dirty="0">
                <a:latin typeface="Times New Roman"/>
                <a:cs typeface="Times New Roman"/>
              </a:rPr>
              <a:t>variables. </a:t>
            </a:r>
          </a:p>
          <a:p>
            <a:pPr marL="309245" lvl="4" indent="-285750">
              <a:buFont typeface="Arial" panose="020B0604020202020204" pitchFamily="34" charset="0"/>
              <a:buChar char="•"/>
              <a:tabLst>
                <a:tab pos="147955" algn="l"/>
              </a:tabLst>
            </a:pPr>
            <a:r>
              <a:rPr lang="es-ES" sz="2000" b="1" spc="-35" dirty="0">
                <a:latin typeface="Times New Roman"/>
                <a:cs typeface="Times New Roman"/>
              </a:rPr>
              <a:t>Reducir el </a:t>
            </a:r>
            <a:r>
              <a:rPr lang="es-ES" sz="2000" b="1" spc="-10" dirty="0">
                <a:latin typeface="Times New Roman"/>
                <a:cs typeface="Times New Roman"/>
              </a:rPr>
              <a:t>p-</a:t>
            </a:r>
            <a:r>
              <a:rPr lang="es-ES" sz="2000" b="1" dirty="0">
                <a:latin typeface="Times New Roman"/>
                <a:cs typeface="Times New Roman"/>
              </a:rPr>
              <a:t>valor</a:t>
            </a:r>
            <a:r>
              <a:rPr lang="es-ES" sz="2000" spc="45" dirty="0">
                <a:latin typeface="Times New Roman"/>
                <a:cs typeface="Times New Roman"/>
              </a:rPr>
              <a:t> </a:t>
            </a:r>
            <a:r>
              <a:rPr lang="es-ES" sz="2000" dirty="0">
                <a:latin typeface="Times New Roman"/>
                <a:cs typeface="Times New Roman"/>
              </a:rPr>
              <a:t>implica </a:t>
            </a:r>
            <a:r>
              <a:rPr lang="es-ES" sz="2000" b="1" dirty="0">
                <a:latin typeface="Times New Roman"/>
                <a:cs typeface="Times New Roman"/>
              </a:rPr>
              <a:t>menos variable</a:t>
            </a:r>
            <a:r>
              <a:rPr lang="es-ES" sz="2000" dirty="0">
                <a:latin typeface="Times New Roman"/>
                <a:cs typeface="Times New Roman"/>
              </a:rPr>
              <a:t> y por tanto </a:t>
            </a:r>
            <a:r>
              <a:rPr lang="es-ES" sz="2000" b="1" dirty="0">
                <a:latin typeface="Times New Roman"/>
                <a:cs typeface="Times New Roman"/>
              </a:rPr>
              <a:t>más sesgo</a:t>
            </a:r>
            <a:r>
              <a:rPr lang="es-ES" sz="2000" dirty="0">
                <a:latin typeface="Times New Roman"/>
                <a:cs typeface="Times New Roman"/>
              </a:rPr>
              <a:t> y </a:t>
            </a:r>
            <a:r>
              <a:rPr lang="es-ES" sz="2000" b="1" dirty="0">
                <a:latin typeface="Times New Roman"/>
                <a:cs typeface="Times New Roman"/>
              </a:rPr>
              <a:t>menos varianza</a:t>
            </a:r>
          </a:p>
          <a:p>
            <a:pPr marL="309245" lvl="4" indent="-285750">
              <a:buFont typeface="Arial" panose="020B0604020202020204" pitchFamily="34" charset="0"/>
              <a:buChar char="•"/>
              <a:tabLst>
                <a:tab pos="147955" algn="l"/>
              </a:tabLst>
            </a:pPr>
            <a:r>
              <a:rPr lang="es-ES" sz="2000" b="1" spc="-15" dirty="0">
                <a:solidFill>
                  <a:srgbClr val="131313"/>
                </a:solidFill>
                <a:latin typeface="Times New Roman"/>
                <a:cs typeface="Times New Roman"/>
              </a:rPr>
              <a:t>Aumentar el p-valor </a:t>
            </a:r>
            <a:r>
              <a:rPr lang="es-ES" sz="2000" spc="-15" dirty="0">
                <a:solidFill>
                  <a:srgbClr val="131313"/>
                </a:solidFill>
                <a:latin typeface="Times New Roman"/>
                <a:cs typeface="Times New Roman"/>
              </a:rPr>
              <a:t>implica más variables y por tanto, modelos más complejos con menos sesgo y más varianza</a:t>
            </a:r>
          </a:p>
          <a:p>
            <a:pPr marL="363855" indent="-342900">
              <a:buFont typeface="+mj-lt"/>
              <a:buAutoNum type="arabicPeriod"/>
              <a:tabLst>
                <a:tab pos="177800" algn="l"/>
              </a:tabLst>
            </a:pPr>
            <a:endParaRPr lang="es-ES" sz="2000" dirty="0">
              <a:latin typeface="Times New Roman"/>
              <a:cs typeface="Times New Roman"/>
            </a:endParaRPr>
          </a:p>
          <a:p>
            <a:pPr marL="363855" indent="-342900">
              <a:buFont typeface="+mj-lt"/>
              <a:buAutoNum type="arabicPeriod"/>
              <a:tabLst>
                <a:tab pos="177800" algn="l"/>
              </a:tabLst>
            </a:pPr>
            <a:r>
              <a:rPr lang="es-ES" sz="2000" dirty="0">
                <a:latin typeface="Times New Roman"/>
                <a:cs typeface="Times New Roman"/>
              </a:rPr>
              <a:t>La</a:t>
            </a:r>
            <a:r>
              <a:rPr lang="es-ES" sz="2000" spc="-20" dirty="0">
                <a:latin typeface="Times New Roman"/>
                <a:cs typeface="Times New Roman"/>
              </a:rPr>
              <a:t> </a:t>
            </a:r>
            <a:r>
              <a:rPr lang="es-ES" sz="2000" dirty="0">
                <a:latin typeface="Times New Roman"/>
                <a:cs typeface="Times New Roman"/>
              </a:rPr>
              <a:t>linealidad</a:t>
            </a:r>
            <a:r>
              <a:rPr lang="es-ES" sz="2000" spc="45" dirty="0">
                <a:latin typeface="Times New Roman"/>
                <a:cs typeface="Times New Roman"/>
              </a:rPr>
              <a:t> en los</a:t>
            </a:r>
            <a:r>
              <a:rPr lang="es-ES" sz="2000" dirty="0">
                <a:solidFill>
                  <a:srgbClr val="1A1A1A"/>
                </a:solidFill>
                <a:latin typeface="Times New Roman"/>
                <a:cs typeface="Times New Roman"/>
              </a:rPr>
              <a:t> </a:t>
            </a:r>
            <a:r>
              <a:rPr lang="es-ES" sz="2000" dirty="0">
                <a:latin typeface="Times New Roman"/>
                <a:cs typeface="Times New Roman"/>
              </a:rPr>
              <a:t>modelos</a:t>
            </a:r>
            <a:r>
              <a:rPr lang="es-ES" sz="2000" spc="40" dirty="0">
                <a:latin typeface="Times New Roman"/>
                <a:cs typeface="Times New Roman"/>
              </a:rPr>
              <a:t> </a:t>
            </a:r>
            <a:r>
              <a:rPr lang="es-ES" sz="2000" dirty="0">
                <a:latin typeface="Times New Roman"/>
                <a:cs typeface="Times New Roman"/>
              </a:rPr>
              <a:t>de</a:t>
            </a:r>
            <a:r>
              <a:rPr lang="es-ES" sz="2000" spc="5" dirty="0">
                <a:latin typeface="Times New Roman"/>
                <a:cs typeface="Times New Roman"/>
              </a:rPr>
              <a:t> </a:t>
            </a:r>
            <a:r>
              <a:rPr lang="es-ES" sz="2000" dirty="0">
                <a:latin typeface="Times New Roman"/>
                <a:cs typeface="Times New Roman"/>
              </a:rPr>
              <a:t>represión</a:t>
            </a:r>
            <a:r>
              <a:rPr lang="es-ES" sz="2000" spc="45" dirty="0">
                <a:latin typeface="Times New Roman"/>
                <a:cs typeface="Times New Roman"/>
              </a:rPr>
              <a:t> </a:t>
            </a:r>
            <a:r>
              <a:rPr lang="es-ES" sz="2000" dirty="0">
                <a:solidFill>
                  <a:srgbClr val="747474"/>
                </a:solidFill>
                <a:latin typeface="Times New Roman"/>
                <a:cs typeface="Times New Roman"/>
              </a:rPr>
              <a:t>o</a:t>
            </a:r>
            <a:r>
              <a:rPr lang="es-ES" sz="2000" spc="-45" dirty="0">
                <a:solidFill>
                  <a:srgbClr val="747474"/>
                </a:solidFill>
                <a:latin typeface="Times New Roman"/>
                <a:cs typeface="Times New Roman"/>
              </a:rPr>
              <a:t> </a:t>
            </a:r>
            <a:r>
              <a:rPr lang="es-ES" sz="2000" dirty="0">
                <a:latin typeface="Times New Roman"/>
                <a:cs typeface="Times New Roman"/>
              </a:rPr>
              <a:t>separabilidad lineal</a:t>
            </a:r>
            <a:r>
              <a:rPr lang="es-ES" sz="2000" spc="10" dirty="0">
                <a:latin typeface="Times New Roman"/>
                <a:cs typeface="Times New Roman"/>
              </a:rPr>
              <a:t> </a:t>
            </a:r>
            <a:r>
              <a:rPr lang="es-ES" sz="2000" dirty="0">
                <a:latin typeface="Times New Roman"/>
                <a:cs typeface="Times New Roman"/>
              </a:rPr>
              <a:t>en</a:t>
            </a:r>
            <a:r>
              <a:rPr lang="es-ES" sz="2000" spc="-15" dirty="0">
                <a:latin typeface="Times New Roman"/>
                <a:cs typeface="Times New Roman"/>
              </a:rPr>
              <a:t> </a:t>
            </a:r>
            <a:r>
              <a:rPr lang="es-ES" sz="2000" dirty="0">
                <a:latin typeface="Times New Roman"/>
                <a:cs typeface="Times New Roman"/>
              </a:rPr>
              <a:t>modelos</a:t>
            </a:r>
            <a:r>
              <a:rPr lang="es-ES" sz="2000" spc="15" dirty="0">
                <a:latin typeface="Times New Roman"/>
                <a:cs typeface="Times New Roman"/>
              </a:rPr>
              <a:t> </a:t>
            </a:r>
            <a:r>
              <a:rPr lang="es-ES" sz="2000" dirty="0">
                <a:latin typeface="Times New Roman"/>
                <a:cs typeface="Times New Roman"/>
              </a:rPr>
              <a:t>de</a:t>
            </a:r>
            <a:r>
              <a:rPr lang="es-ES" sz="2000" spc="30" dirty="0">
                <a:latin typeface="Times New Roman"/>
                <a:cs typeface="Times New Roman"/>
              </a:rPr>
              <a:t> </a:t>
            </a:r>
            <a:r>
              <a:rPr lang="es-ES" sz="2000" dirty="0">
                <a:latin typeface="Times New Roman"/>
                <a:cs typeface="Times New Roman"/>
              </a:rPr>
              <a:t>clasificación</a:t>
            </a:r>
            <a:r>
              <a:rPr lang="es-ES" sz="2000" spc="75" dirty="0">
                <a:latin typeface="Times New Roman"/>
                <a:cs typeface="Times New Roman"/>
              </a:rPr>
              <a:t> </a:t>
            </a:r>
            <a:r>
              <a:rPr lang="es-ES" sz="2000" dirty="0">
                <a:latin typeface="Times New Roman"/>
                <a:cs typeface="Times New Roman"/>
              </a:rPr>
              <a:t>mejora</a:t>
            </a:r>
            <a:r>
              <a:rPr lang="es-ES" sz="2000" spc="95" dirty="0">
                <a:latin typeface="Times New Roman"/>
                <a:cs typeface="Times New Roman"/>
              </a:rPr>
              <a:t> </a:t>
            </a:r>
            <a:r>
              <a:rPr lang="es-ES" sz="2000" dirty="0">
                <a:solidFill>
                  <a:srgbClr val="4F4F4F"/>
                </a:solidFill>
                <a:latin typeface="Times New Roman"/>
                <a:cs typeface="Times New Roman"/>
              </a:rPr>
              <a:t>en</a:t>
            </a:r>
            <a:r>
              <a:rPr lang="es-ES" sz="2000" spc="-15" dirty="0">
                <a:solidFill>
                  <a:srgbClr val="4F4F4F"/>
                </a:solidFill>
                <a:latin typeface="Times New Roman"/>
                <a:cs typeface="Times New Roman"/>
              </a:rPr>
              <a:t> </a:t>
            </a:r>
            <a:r>
              <a:rPr lang="es-ES" sz="2000" dirty="0">
                <a:latin typeface="Times New Roman"/>
                <a:cs typeface="Times New Roman"/>
              </a:rPr>
              <a:t>general</a:t>
            </a:r>
            <a:r>
              <a:rPr lang="es-ES" sz="2000" spc="80" dirty="0">
                <a:latin typeface="Times New Roman"/>
                <a:cs typeface="Times New Roman"/>
              </a:rPr>
              <a:t> </a:t>
            </a:r>
            <a:r>
              <a:rPr lang="es-ES" sz="2000" dirty="0">
                <a:latin typeface="Times New Roman"/>
                <a:cs typeface="Times New Roman"/>
              </a:rPr>
              <a:t>ambos</a:t>
            </a:r>
            <a:r>
              <a:rPr lang="es-ES" sz="2000" spc="-5" dirty="0">
                <a:latin typeface="Times New Roman"/>
                <a:cs typeface="Times New Roman"/>
              </a:rPr>
              <a:t> </a:t>
            </a:r>
            <a:r>
              <a:rPr lang="es-ES" sz="2000" dirty="0">
                <a:latin typeface="Times New Roman"/>
                <a:cs typeface="Times New Roman"/>
              </a:rPr>
              <a:t>sesgo</a:t>
            </a:r>
            <a:r>
              <a:rPr lang="es-ES" sz="2000" spc="10" dirty="0">
                <a:latin typeface="Times New Roman"/>
                <a:cs typeface="Times New Roman"/>
              </a:rPr>
              <a:t> </a:t>
            </a:r>
            <a:r>
              <a:rPr lang="es-ES" sz="2000" dirty="0">
                <a:solidFill>
                  <a:srgbClr val="282828"/>
                </a:solidFill>
                <a:latin typeface="Times New Roman"/>
                <a:cs typeface="Times New Roman"/>
              </a:rPr>
              <a:t>y</a:t>
            </a:r>
            <a:r>
              <a:rPr lang="es-ES" sz="2000" spc="-25" dirty="0">
                <a:solidFill>
                  <a:srgbClr val="282828"/>
                </a:solidFill>
                <a:latin typeface="Times New Roman"/>
                <a:cs typeface="Times New Roman"/>
              </a:rPr>
              <a:t> </a:t>
            </a:r>
            <a:r>
              <a:rPr lang="es-ES" sz="2000" dirty="0">
                <a:solidFill>
                  <a:srgbClr val="0C0C0C"/>
                </a:solidFill>
                <a:latin typeface="Times New Roman"/>
                <a:cs typeface="Times New Roman"/>
              </a:rPr>
              <a:t>varianza.</a:t>
            </a:r>
            <a:r>
              <a:rPr lang="es-ES" sz="2000" spc="45" dirty="0">
                <a:solidFill>
                  <a:srgbClr val="0C0C0C"/>
                </a:solidFill>
                <a:latin typeface="Times New Roman"/>
                <a:cs typeface="Times New Roman"/>
              </a:rPr>
              <a:t> </a:t>
            </a:r>
            <a:r>
              <a:rPr lang="es-ES" sz="2000" dirty="0">
                <a:latin typeface="Times New Roman"/>
                <a:cs typeface="Times New Roman"/>
              </a:rPr>
              <a:t>Si</a:t>
            </a:r>
            <a:r>
              <a:rPr lang="es-ES" sz="2000" spc="25" dirty="0">
                <a:latin typeface="Times New Roman"/>
                <a:cs typeface="Times New Roman"/>
              </a:rPr>
              <a:t> </a:t>
            </a:r>
            <a:r>
              <a:rPr lang="es-ES" sz="2000" dirty="0">
                <a:latin typeface="Times New Roman"/>
                <a:cs typeface="Times New Roman"/>
              </a:rPr>
              <a:t>se</a:t>
            </a:r>
            <a:r>
              <a:rPr lang="es-ES" sz="2000" spc="-15" dirty="0">
                <a:latin typeface="Times New Roman"/>
                <a:cs typeface="Times New Roman"/>
              </a:rPr>
              <a:t> </a:t>
            </a:r>
            <a:r>
              <a:rPr lang="es-ES" sz="2000" dirty="0">
                <a:latin typeface="Times New Roman"/>
                <a:cs typeface="Times New Roman"/>
              </a:rPr>
              <a:t>puede</a:t>
            </a:r>
            <a:r>
              <a:rPr lang="es-ES" sz="2000" spc="50" dirty="0">
                <a:latin typeface="Times New Roman"/>
                <a:cs typeface="Times New Roman"/>
              </a:rPr>
              <a:t> </a:t>
            </a:r>
            <a:r>
              <a:rPr lang="es-ES" sz="2000" spc="-65" dirty="0">
                <a:latin typeface="Times New Roman"/>
                <a:cs typeface="Times New Roman"/>
              </a:rPr>
              <a:t>conseguir</a:t>
            </a:r>
            <a:r>
              <a:rPr lang="es-ES" sz="2000" spc="30" dirty="0">
                <a:latin typeface="Times New Roman"/>
                <a:cs typeface="Times New Roman"/>
              </a:rPr>
              <a:t> </a:t>
            </a:r>
            <a:r>
              <a:rPr lang="es-ES" sz="2000" spc="-20" dirty="0">
                <a:latin typeface="Times New Roman"/>
                <a:cs typeface="Times New Roman"/>
              </a:rPr>
              <a:t>esta</a:t>
            </a:r>
            <a:r>
              <a:rPr lang="es-ES" sz="2000" dirty="0">
                <a:latin typeface="Times New Roman"/>
                <a:cs typeface="Times New Roman"/>
              </a:rPr>
              <a:t> linealidad</a:t>
            </a:r>
            <a:r>
              <a:rPr lang="es-ES" sz="2000" spc="-10" dirty="0">
                <a:latin typeface="Times New Roman"/>
                <a:cs typeface="Times New Roman"/>
              </a:rPr>
              <a:t> </a:t>
            </a:r>
            <a:r>
              <a:rPr lang="es-ES" sz="2000" dirty="0">
                <a:latin typeface="Times New Roman"/>
                <a:cs typeface="Times New Roman"/>
              </a:rPr>
              <a:t>con</a:t>
            </a:r>
            <a:r>
              <a:rPr lang="es-ES" sz="2000" spc="30" dirty="0">
                <a:latin typeface="Times New Roman"/>
                <a:cs typeface="Times New Roman"/>
              </a:rPr>
              <a:t> </a:t>
            </a:r>
            <a:r>
              <a:rPr lang="es-ES" sz="2000" dirty="0">
                <a:latin typeface="Times New Roman"/>
                <a:cs typeface="Times New Roman"/>
              </a:rPr>
              <a:t>transformaciones</a:t>
            </a:r>
            <a:r>
              <a:rPr lang="es-ES" sz="2000" spc="-65" dirty="0">
                <a:latin typeface="Times New Roman"/>
                <a:cs typeface="Times New Roman"/>
              </a:rPr>
              <a:t> </a:t>
            </a:r>
            <a:r>
              <a:rPr lang="es-ES" sz="2000" dirty="0">
                <a:latin typeface="Times New Roman"/>
                <a:cs typeface="Times New Roman"/>
              </a:rPr>
              <a:t>sencillas</a:t>
            </a:r>
            <a:r>
              <a:rPr lang="es-ES" sz="2000" spc="120" dirty="0">
                <a:latin typeface="Times New Roman"/>
                <a:cs typeface="Times New Roman"/>
              </a:rPr>
              <a:t> </a:t>
            </a:r>
            <a:r>
              <a:rPr lang="es-ES" sz="2000" dirty="0">
                <a:solidFill>
                  <a:srgbClr val="5D5D5D"/>
                </a:solidFill>
                <a:latin typeface="Times New Roman"/>
                <a:cs typeface="Times New Roman"/>
              </a:rPr>
              <a:t>y</a:t>
            </a:r>
            <a:r>
              <a:rPr lang="es-ES" sz="2000" spc="-35" dirty="0">
                <a:solidFill>
                  <a:srgbClr val="5D5D5D"/>
                </a:solidFill>
                <a:latin typeface="Times New Roman"/>
                <a:cs typeface="Times New Roman"/>
              </a:rPr>
              <a:t> </a:t>
            </a:r>
            <a:r>
              <a:rPr lang="es-ES" sz="2000" dirty="0">
                <a:latin typeface="Times New Roman"/>
                <a:cs typeface="Times New Roman"/>
              </a:rPr>
              <a:t>utilizar</a:t>
            </a:r>
            <a:r>
              <a:rPr lang="es-ES" sz="2000" spc="30" dirty="0">
                <a:latin typeface="Times New Roman"/>
                <a:cs typeface="Times New Roman"/>
              </a:rPr>
              <a:t> </a:t>
            </a:r>
            <a:r>
              <a:rPr lang="es-ES" sz="2000" dirty="0">
                <a:latin typeface="Times New Roman"/>
                <a:cs typeface="Times New Roman"/>
              </a:rPr>
              <a:t>regresión</a:t>
            </a:r>
            <a:r>
              <a:rPr lang="es-ES" sz="2000" spc="45" dirty="0">
                <a:latin typeface="Times New Roman"/>
                <a:cs typeface="Times New Roman"/>
              </a:rPr>
              <a:t> </a:t>
            </a:r>
            <a:r>
              <a:rPr lang="es-ES" sz="2000" dirty="0">
                <a:solidFill>
                  <a:srgbClr val="282828"/>
                </a:solidFill>
                <a:latin typeface="Times New Roman"/>
                <a:cs typeface="Times New Roman"/>
              </a:rPr>
              <a:t>o</a:t>
            </a:r>
            <a:r>
              <a:rPr lang="es-ES" sz="2000" spc="10" dirty="0">
                <a:solidFill>
                  <a:srgbClr val="282828"/>
                </a:solidFill>
                <a:latin typeface="Times New Roman"/>
                <a:cs typeface="Times New Roman"/>
              </a:rPr>
              <a:t> </a:t>
            </a:r>
            <a:r>
              <a:rPr lang="es-ES" sz="2000" dirty="0">
                <a:latin typeface="Times New Roman"/>
                <a:cs typeface="Times New Roman"/>
              </a:rPr>
              <a:t>regresión</a:t>
            </a:r>
            <a:r>
              <a:rPr lang="es-ES" sz="2000" spc="70" dirty="0">
                <a:latin typeface="Times New Roman"/>
                <a:cs typeface="Times New Roman"/>
              </a:rPr>
              <a:t> </a:t>
            </a:r>
            <a:r>
              <a:rPr lang="es-ES" sz="2000" spc="-10" dirty="0">
                <a:latin typeface="Times New Roman"/>
                <a:cs typeface="Times New Roman"/>
              </a:rPr>
              <a:t>logística</a:t>
            </a:r>
            <a:r>
              <a:rPr lang="es-ES" sz="2000" spc="85" dirty="0">
                <a:latin typeface="Times New Roman"/>
                <a:cs typeface="Times New Roman"/>
              </a:rPr>
              <a:t> </a:t>
            </a:r>
            <a:r>
              <a:rPr lang="es-ES" sz="2000" dirty="0">
                <a:latin typeface="Times New Roman"/>
                <a:cs typeface="Times New Roman"/>
              </a:rPr>
              <a:t>(en</a:t>
            </a:r>
            <a:r>
              <a:rPr lang="es-ES" sz="2000" spc="-40" dirty="0">
                <a:latin typeface="Times New Roman"/>
                <a:cs typeface="Times New Roman"/>
              </a:rPr>
              <a:t> </a:t>
            </a:r>
            <a:r>
              <a:rPr lang="es-ES" sz="2000" dirty="0">
                <a:latin typeface="Times New Roman"/>
                <a:cs typeface="Times New Roman"/>
              </a:rPr>
              <a:t>clasificación)</a:t>
            </a:r>
            <a:r>
              <a:rPr lang="es-ES" sz="2000" spc="5" dirty="0">
                <a:latin typeface="Times New Roman"/>
                <a:cs typeface="Times New Roman"/>
              </a:rPr>
              <a:t> </a:t>
            </a:r>
            <a:r>
              <a:rPr lang="es-ES" sz="2000" dirty="0">
                <a:latin typeface="Times New Roman"/>
                <a:cs typeface="Times New Roman"/>
              </a:rPr>
              <a:t>puede</a:t>
            </a:r>
            <a:r>
              <a:rPr lang="es-ES" sz="2000" spc="5" dirty="0">
                <a:latin typeface="Times New Roman"/>
                <a:cs typeface="Times New Roman"/>
              </a:rPr>
              <a:t> </a:t>
            </a:r>
            <a:r>
              <a:rPr lang="es-ES" sz="2000" dirty="0">
                <a:latin typeface="Times New Roman"/>
                <a:cs typeface="Times New Roman"/>
              </a:rPr>
              <a:t>ser</a:t>
            </a:r>
            <a:r>
              <a:rPr lang="es-ES" sz="2000" spc="-15" dirty="0">
                <a:latin typeface="Times New Roman"/>
                <a:cs typeface="Times New Roman"/>
              </a:rPr>
              <a:t> </a:t>
            </a:r>
            <a:r>
              <a:rPr lang="es-ES" sz="2000" dirty="0">
                <a:latin typeface="Times New Roman"/>
                <a:cs typeface="Times New Roman"/>
              </a:rPr>
              <a:t>mejor</a:t>
            </a:r>
            <a:r>
              <a:rPr lang="es-ES" sz="2000" spc="60" dirty="0">
                <a:latin typeface="Times New Roman"/>
                <a:cs typeface="Times New Roman"/>
              </a:rPr>
              <a:t> </a:t>
            </a:r>
            <a:r>
              <a:rPr lang="es-ES" sz="2000" dirty="0">
                <a:latin typeface="Times New Roman"/>
                <a:cs typeface="Times New Roman"/>
              </a:rPr>
              <a:t>que</a:t>
            </a:r>
            <a:r>
              <a:rPr lang="es-ES" sz="2000" spc="50" dirty="0">
                <a:latin typeface="Times New Roman"/>
                <a:cs typeface="Times New Roman"/>
              </a:rPr>
              <a:t> </a:t>
            </a:r>
            <a:r>
              <a:rPr lang="es-ES" sz="2000" dirty="0">
                <a:latin typeface="Times New Roman"/>
                <a:cs typeface="Times New Roman"/>
              </a:rPr>
              <a:t>probar</a:t>
            </a:r>
            <a:r>
              <a:rPr lang="es-ES" sz="2000" spc="60" dirty="0">
                <a:latin typeface="Times New Roman"/>
                <a:cs typeface="Times New Roman"/>
              </a:rPr>
              <a:t> </a:t>
            </a:r>
            <a:r>
              <a:rPr lang="es-ES" sz="2000" dirty="0">
                <a:latin typeface="Times New Roman"/>
                <a:cs typeface="Times New Roman"/>
              </a:rPr>
              <a:t>algoritmos</a:t>
            </a:r>
            <a:r>
              <a:rPr lang="es-ES" sz="2000" spc="70" dirty="0">
                <a:latin typeface="Times New Roman"/>
                <a:cs typeface="Times New Roman"/>
              </a:rPr>
              <a:t> </a:t>
            </a:r>
            <a:r>
              <a:rPr lang="es-ES" sz="2000" dirty="0">
                <a:latin typeface="Times New Roman"/>
                <a:cs typeface="Times New Roman"/>
              </a:rPr>
              <a:t>más</a:t>
            </a:r>
            <a:r>
              <a:rPr lang="es-ES" sz="2000" spc="10" dirty="0">
                <a:latin typeface="Times New Roman"/>
                <a:cs typeface="Times New Roman"/>
              </a:rPr>
              <a:t> </a:t>
            </a:r>
            <a:r>
              <a:rPr lang="es-ES" sz="2000" spc="-10" dirty="0">
                <a:latin typeface="Times New Roman"/>
                <a:cs typeface="Times New Roman"/>
              </a:rPr>
              <a:t>complicados.</a:t>
            </a:r>
          </a:p>
          <a:p>
            <a:pPr marL="363855" indent="-342900">
              <a:buFont typeface="+mj-lt"/>
              <a:buAutoNum type="arabicPeriod"/>
              <a:tabLst>
                <a:tab pos="177800" algn="l"/>
              </a:tabLst>
            </a:pPr>
            <a:endParaRPr lang="es-ES" sz="2000" dirty="0">
              <a:latin typeface="Times New Roman"/>
              <a:cs typeface="Times New Roman"/>
            </a:endParaRPr>
          </a:p>
          <a:p>
            <a:pPr marL="365125" marR="248920" indent="-342900">
              <a:spcBef>
                <a:spcPts val="90"/>
              </a:spcBef>
              <a:buFont typeface="+mj-lt"/>
              <a:buAutoNum type="arabicPeriod"/>
              <a:tabLst>
                <a:tab pos="147955" algn="l"/>
              </a:tabLst>
            </a:pPr>
            <a:r>
              <a:rPr lang="es-ES" sz="2000" dirty="0">
                <a:latin typeface="Times New Roman"/>
                <a:cs typeface="Times New Roman"/>
              </a:rPr>
              <a:t>Monitorizar modelos con un número excesivo de parámetros o aspectos a</a:t>
            </a:r>
            <a:r>
              <a:rPr lang="es-ES" sz="2000" spc="70" dirty="0">
                <a:solidFill>
                  <a:srgbClr val="0F0F0F"/>
                </a:solidFill>
                <a:latin typeface="Times New Roman"/>
                <a:cs typeface="Times New Roman"/>
              </a:rPr>
              <a:t> </a:t>
            </a:r>
            <a:r>
              <a:rPr lang="es-ES" sz="2000" dirty="0">
                <a:latin typeface="Times New Roman"/>
                <a:cs typeface="Times New Roman"/>
              </a:rPr>
              <a:t>probar</a:t>
            </a:r>
            <a:r>
              <a:rPr lang="es-ES" sz="2000" spc="25" dirty="0">
                <a:latin typeface="Times New Roman"/>
                <a:cs typeface="Times New Roman"/>
              </a:rPr>
              <a:t> </a:t>
            </a:r>
            <a:r>
              <a:rPr lang="es-ES" sz="2000" dirty="0">
                <a:latin typeface="Times New Roman"/>
                <a:cs typeface="Times New Roman"/>
              </a:rPr>
              <a:t>(activación.</a:t>
            </a:r>
            <a:r>
              <a:rPr lang="es-ES" sz="2000" spc="50" dirty="0">
                <a:latin typeface="Times New Roman"/>
                <a:cs typeface="Times New Roman"/>
              </a:rPr>
              <a:t> </a:t>
            </a:r>
            <a:r>
              <a:rPr lang="es-ES" sz="2000" dirty="0">
                <a:latin typeface="Times New Roman"/>
                <a:cs typeface="Times New Roman"/>
              </a:rPr>
              <a:t>algoritmo.</a:t>
            </a:r>
            <a:r>
              <a:rPr lang="es-ES" sz="2000" spc="40" dirty="0">
                <a:latin typeface="Times New Roman"/>
                <a:cs typeface="Times New Roman"/>
              </a:rPr>
              <a:t> </a:t>
            </a:r>
            <a:r>
              <a:rPr lang="es-ES" sz="2000" dirty="0">
                <a:latin typeface="Times New Roman"/>
                <a:cs typeface="Times New Roman"/>
              </a:rPr>
              <a:t>etc.), y centrarse sólo en datos de test puede provocar sobreajuste</a:t>
            </a:r>
            <a:r>
              <a:rPr lang="es-ES" sz="2000" spc="-10" dirty="0">
                <a:latin typeface="Times New Roman"/>
                <a:cs typeface="Times New Roman"/>
              </a:rPr>
              <a:t>.</a:t>
            </a:r>
            <a:endParaRPr lang="es-ES" sz="2000" dirty="0">
              <a:latin typeface="Times New Roman"/>
              <a:cs typeface="Times New Roman"/>
            </a:endParaRPr>
          </a:p>
          <a:p>
            <a:pPr marL="153670" indent="-133350">
              <a:buClr>
                <a:srgbClr val="0E0E0E"/>
              </a:buClr>
              <a:buAutoNum type="arabicPeriod"/>
              <a:tabLst>
                <a:tab pos="153670" algn="l"/>
              </a:tabLst>
            </a:pPr>
            <a:r>
              <a:rPr lang="es-ES" sz="2000" dirty="0">
                <a:latin typeface="Times New Roman"/>
                <a:cs typeface="Times New Roman"/>
              </a:rPr>
              <a:t> En general las técnicas de ensamblado reducen la varianza y a veces es el sesgo. Si no aportan demasiado en ninguno de los dos sentidos, es mejor no utilizarlas.</a:t>
            </a:r>
          </a:p>
          <a:p>
            <a:pPr marL="153670" indent="-133350">
              <a:buClr>
                <a:srgbClr val="0E0E0E"/>
              </a:buClr>
              <a:buAutoNum type="arabicPeriod"/>
              <a:tabLst>
                <a:tab pos="153670" algn="l"/>
              </a:tabLst>
            </a:pPr>
            <a:endParaRPr lang="es-ES" sz="2000" dirty="0">
              <a:latin typeface="Times New Roman"/>
              <a:cs typeface="Times New Roman"/>
            </a:endParaRPr>
          </a:p>
          <a:p>
            <a:pPr marL="153670" indent="-133350">
              <a:buClr>
                <a:srgbClr val="0E0E0E"/>
              </a:buClr>
              <a:buAutoNum type="arabicPeriod"/>
              <a:tabLst>
                <a:tab pos="153670" algn="l"/>
              </a:tabLst>
            </a:pPr>
            <a:r>
              <a:rPr lang="es-ES" sz="2000" dirty="0">
                <a:latin typeface="Times New Roman"/>
                <a:cs typeface="Times New Roman"/>
              </a:rPr>
              <a:t> La</a:t>
            </a:r>
            <a:r>
              <a:rPr lang="es-ES" sz="2000" spc="65" dirty="0">
                <a:latin typeface="Times New Roman"/>
                <a:cs typeface="Times New Roman"/>
              </a:rPr>
              <a:t> </a:t>
            </a:r>
            <a:r>
              <a:rPr lang="es-ES" sz="2000" dirty="0">
                <a:latin typeface="Times New Roman"/>
                <a:cs typeface="Times New Roman"/>
              </a:rPr>
              <a:t>linealidad</a:t>
            </a:r>
            <a:r>
              <a:rPr lang="es-ES" sz="2000" spc="15" dirty="0">
                <a:latin typeface="Times New Roman"/>
                <a:cs typeface="Times New Roman"/>
              </a:rPr>
              <a:t> </a:t>
            </a:r>
            <a:r>
              <a:rPr lang="es-ES" sz="2000" dirty="0">
                <a:latin typeface="Times New Roman"/>
                <a:cs typeface="Times New Roman"/>
              </a:rPr>
              <a:t>afecta</a:t>
            </a:r>
            <a:r>
              <a:rPr lang="es-ES" sz="2000" spc="40" dirty="0">
                <a:latin typeface="Times New Roman"/>
                <a:cs typeface="Times New Roman"/>
              </a:rPr>
              <a:t> </a:t>
            </a:r>
            <a:r>
              <a:rPr lang="es-ES" sz="2000" dirty="0">
                <a:latin typeface="Times New Roman"/>
                <a:cs typeface="Times New Roman"/>
              </a:rPr>
              <a:t>negativamente</a:t>
            </a:r>
            <a:r>
              <a:rPr lang="es-ES" sz="2000" spc="105" dirty="0">
                <a:latin typeface="Times New Roman"/>
                <a:cs typeface="Times New Roman"/>
              </a:rPr>
              <a:t> </a:t>
            </a:r>
            <a:r>
              <a:rPr lang="es-ES" sz="2000" spc="-100" dirty="0">
                <a:solidFill>
                  <a:srgbClr val="0C0C0C"/>
                </a:solidFill>
                <a:latin typeface="Times New Roman"/>
                <a:cs typeface="Times New Roman"/>
              </a:rPr>
              <a:t>n</a:t>
            </a:r>
            <a:r>
              <a:rPr lang="es-ES" sz="2000" spc="15" dirty="0">
                <a:solidFill>
                  <a:srgbClr val="0C0C0C"/>
                </a:solidFill>
                <a:latin typeface="Times New Roman"/>
                <a:cs typeface="Times New Roman"/>
              </a:rPr>
              <a:t> </a:t>
            </a:r>
            <a:r>
              <a:rPr lang="es-ES" sz="2000" dirty="0">
                <a:latin typeface="Times New Roman"/>
                <a:cs typeface="Times New Roman"/>
              </a:rPr>
              <a:t>los</a:t>
            </a:r>
            <a:r>
              <a:rPr lang="es-ES" sz="2000" spc="-25" dirty="0">
                <a:latin typeface="Times New Roman"/>
                <a:cs typeface="Times New Roman"/>
              </a:rPr>
              <a:t> </a:t>
            </a:r>
            <a:r>
              <a:rPr lang="es-ES" sz="2000" dirty="0">
                <a:latin typeface="Times New Roman"/>
                <a:cs typeface="Times New Roman"/>
              </a:rPr>
              <a:t>árboles.</a:t>
            </a:r>
            <a:r>
              <a:rPr lang="es-ES" sz="2000" spc="45" dirty="0">
                <a:latin typeface="Times New Roman"/>
                <a:cs typeface="Times New Roman"/>
              </a:rPr>
              <a:t> </a:t>
            </a:r>
            <a:r>
              <a:rPr lang="es-ES" sz="2000" dirty="0">
                <a:latin typeface="Times New Roman"/>
                <a:cs typeface="Times New Roman"/>
              </a:rPr>
              <a:t>En</a:t>
            </a:r>
            <a:r>
              <a:rPr lang="es-ES" sz="2000" spc="5" dirty="0">
                <a:latin typeface="Times New Roman"/>
                <a:cs typeface="Times New Roman"/>
              </a:rPr>
              <a:t> </a:t>
            </a:r>
            <a:r>
              <a:rPr lang="es-ES" sz="2000" dirty="0">
                <a:latin typeface="Times New Roman"/>
                <a:cs typeface="Times New Roman"/>
              </a:rPr>
              <a:t>estos casos</a:t>
            </a:r>
            <a:r>
              <a:rPr lang="es-ES" sz="2000" spc="25" dirty="0">
                <a:latin typeface="Times New Roman"/>
                <a:cs typeface="Times New Roman"/>
              </a:rPr>
              <a:t> </a:t>
            </a:r>
            <a:r>
              <a:rPr lang="es-ES" sz="2000" dirty="0">
                <a:latin typeface="Times New Roman"/>
                <a:cs typeface="Times New Roman"/>
              </a:rPr>
              <a:t>mejor</a:t>
            </a:r>
            <a:r>
              <a:rPr lang="es-ES" sz="2000" spc="65" dirty="0">
                <a:latin typeface="Times New Roman"/>
                <a:cs typeface="Times New Roman"/>
              </a:rPr>
              <a:t> </a:t>
            </a:r>
            <a:r>
              <a:rPr lang="es-ES" sz="2000" dirty="0">
                <a:latin typeface="Times New Roman"/>
                <a:cs typeface="Times New Roman"/>
              </a:rPr>
              <a:t>utilizar</a:t>
            </a:r>
            <a:r>
              <a:rPr lang="es-ES" sz="2000" spc="40" dirty="0">
                <a:latin typeface="Times New Roman"/>
                <a:cs typeface="Times New Roman"/>
              </a:rPr>
              <a:t> </a:t>
            </a:r>
            <a:r>
              <a:rPr lang="es-ES" sz="2000" dirty="0">
                <a:solidFill>
                  <a:srgbClr val="212121"/>
                </a:solidFill>
                <a:latin typeface="Times New Roman"/>
                <a:cs typeface="Times New Roman"/>
              </a:rPr>
              <a:t>otras</a:t>
            </a:r>
            <a:r>
              <a:rPr lang="es-ES" sz="2000" spc="25" dirty="0">
                <a:solidFill>
                  <a:srgbClr val="212121"/>
                </a:solidFill>
                <a:latin typeface="Times New Roman"/>
                <a:cs typeface="Times New Roman"/>
              </a:rPr>
              <a:t> </a:t>
            </a:r>
            <a:r>
              <a:rPr lang="es-ES" sz="2000" spc="-10" dirty="0">
                <a:latin typeface="Times New Roman"/>
                <a:cs typeface="Times New Roman"/>
              </a:rPr>
              <a:t>técnicas.</a:t>
            </a:r>
          </a:p>
          <a:p>
            <a:pPr marL="153670" indent="-133350">
              <a:buClr>
                <a:srgbClr val="0E0E0E"/>
              </a:buClr>
              <a:buAutoNum type="arabicPeriod"/>
              <a:tabLst>
                <a:tab pos="153670" algn="l"/>
              </a:tabLst>
            </a:pPr>
            <a:endParaRPr lang="es-ES" sz="2000" dirty="0">
              <a:latin typeface="Times New Roman"/>
              <a:cs typeface="Times New Roman"/>
            </a:endParaRPr>
          </a:p>
          <a:p>
            <a:pPr marL="153670" indent="-133350">
              <a:buClr>
                <a:srgbClr val="0E0E0E"/>
              </a:buClr>
              <a:buAutoNum type="arabicPeriod"/>
              <a:tabLst>
                <a:tab pos="153670" algn="l"/>
              </a:tabLst>
            </a:pPr>
            <a:r>
              <a:rPr lang="es-ES" sz="2000" dirty="0">
                <a:latin typeface="Times New Roman"/>
                <a:cs typeface="Times New Roman"/>
              </a:rPr>
              <a:t>En</a:t>
            </a:r>
            <a:r>
              <a:rPr lang="es-ES" sz="2000" spc="45" dirty="0">
                <a:latin typeface="Times New Roman"/>
                <a:cs typeface="Times New Roman"/>
              </a:rPr>
              <a:t> </a:t>
            </a:r>
            <a:r>
              <a:rPr lang="es-ES" sz="2000" dirty="0" err="1">
                <a:latin typeface="Times New Roman"/>
                <a:cs typeface="Times New Roman"/>
              </a:rPr>
              <a:t>Bagging</a:t>
            </a:r>
            <a:r>
              <a:rPr lang="es-ES" sz="2000" spc="75" dirty="0">
                <a:latin typeface="Times New Roman"/>
                <a:cs typeface="Times New Roman"/>
              </a:rPr>
              <a:t> </a:t>
            </a:r>
            <a:r>
              <a:rPr lang="es-ES" sz="2000" dirty="0">
                <a:solidFill>
                  <a:srgbClr val="676767"/>
                </a:solidFill>
                <a:latin typeface="Times New Roman"/>
                <a:cs typeface="Times New Roman"/>
              </a:rPr>
              <a:t>y</a:t>
            </a:r>
            <a:r>
              <a:rPr lang="es-ES" sz="2000" spc="-25" dirty="0">
                <a:solidFill>
                  <a:srgbClr val="676767"/>
                </a:solidFill>
                <a:latin typeface="Times New Roman"/>
                <a:cs typeface="Times New Roman"/>
              </a:rPr>
              <a:t> </a:t>
            </a:r>
            <a:r>
              <a:rPr lang="es-ES" sz="2000" dirty="0" err="1">
                <a:latin typeface="Times New Roman"/>
                <a:cs typeface="Times New Roman"/>
              </a:rPr>
              <a:t>Random</a:t>
            </a:r>
            <a:r>
              <a:rPr lang="es-ES" sz="2000" spc="60" dirty="0">
                <a:latin typeface="Times New Roman"/>
                <a:cs typeface="Times New Roman"/>
              </a:rPr>
              <a:t> </a:t>
            </a:r>
            <a:r>
              <a:rPr lang="es-ES" sz="2000" dirty="0" err="1">
                <a:latin typeface="Times New Roman"/>
                <a:cs typeface="Times New Roman"/>
              </a:rPr>
              <a:t>Forest</a:t>
            </a:r>
            <a:r>
              <a:rPr lang="es-ES" sz="2000" spc="90" dirty="0">
                <a:latin typeface="Times New Roman"/>
                <a:cs typeface="Times New Roman"/>
              </a:rPr>
              <a:t> </a:t>
            </a:r>
            <a:r>
              <a:rPr lang="es-ES" sz="2000" dirty="0">
                <a:latin typeface="Times New Roman"/>
                <a:cs typeface="Times New Roman"/>
              </a:rPr>
              <a:t>se</a:t>
            </a:r>
            <a:r>
              <a:rPr lang="es-ES" sz="2000" spc="20" dirty="0">
                <a:latin typeface="Times New Roman"/>
                <a:cs typeface="Times New Roman"/>
              </a:rPr>
              <a:t> </a:t>
            </a:r>
            <a:r>
              <a:rPr lang="es-ES" sz="2000" dirty="0">
                <a:latin typeface="Times New Roman"/>
                <a:cs typeface="Times New Roman"/>
              </a:rPr>
              <a:t>utiliza</a:t>
            </a:r>
            <a:r>
              <a:rPr lang="es-ES" sz="2000" spc="65" dirty="0">
                <a:latin typeface="Times New Roman"/>
                <a:cs typeface="Times New Roman"/>
              </a:rPr>
              <a:t> </a:t>
            </a:r>
            <a:r>
              <a:rPr lang="es-ES" sz="2000" dirty="0">
                <a:latin typeface="Times New Roman"/>
                <a:cs typeface="Times New Roman"/>
              </a:rPr>
              <a:t>el</a:t>
            </a:r>
            <a:r>
              <a:rPr lang="es-ES" sz="2000" spc="25" dirty="0">
                <a:latin typeface="Times New Roman"/>
                <a:cs typeface="Times New Roman"/>
              </a:rPr>
              <a:t> </a:t>
            </a:r>
            <a:r>
              <a:rPr lang="es-ES" sz="2000" dirty="0">
                <a:latin typeface="Times New Roman"/>
                <a:cs typeface="Times New Roman"/>
              </a:rPr>
              <a:t>muestreo</a:t>
            </a:r>
            <a:r>
              <a:rPr lang="es-ES" sz="2000" spc="60" dirty="0">
                <a:latin typeface="Times New Roman"/>
                <a:cs typeface="Times New Roman"/>
              </a:rPr>
              <a:t> </a:t>
            </a:r>
            <a:r>
              <a:rPr lang="es-ES" sz="2000" dirty="0">
                <a:latin typeface="Times New Roman"/>
                <a:cs typeface="Times New Roman"/>
              </a:rPr>
              <a:t>para</a:t>
            </a:r>
            <a:r>
              <a:rPr lang="es-ES" sz="2000" spc="45" dirty="0">
                <a:latin typeface="Times New Roman"/>
                <a:cs typeface="Times New Roman"/>
              </a:rPr>
              <a:t> </a:t>
            </a:r>
            <a:r>
              <a:rPr lang="es-ES" sz="2000" dirty="0">
                <a:latin typeface="Times New Roman"/>
                <a:cs typeface="Times New Roman"/>
              </a:rPr>
              <a:t>evitar</a:t>
            </a:r>
            <a:r>
              <a:rPr lang="es-ES" sz="2000" spc="50" dirty="0">
                <a:latin typeface="Times New Roman"/>
                <a:cs typeface="Times New Roman"/>
              </a:rPr>
              <a:t> </a:t>
            </a:r>
            <a:r>
              <a:rPr lang="es-ES" sz="2000" dirty="0">
                <a:latin typeface="Times New Roman"/>
                <a:cs typeface="Times New Roman"/>
              </a:rPr>
              <a:t>sobreajustes</a:t>
            </a:r>
            <a:r>
              <a:rPr lang="es-ES" sz="2000" spc="80" dirty="0">
                <a:latin typeface="Times New Roman"/>
                <a:cs typeface="Times New Roman"/>
              </a:rPr>
              <a:t> </a:t>
            </a:r>
            <a:r>
              <a:rPr lang="es-ES" sz="2000" dirty="0">
                <a:solidFill>
                  <a:srgbClr val="080808"/>
                </a:solidFill>
                <a:latin typeface="Times New Roman"/>
                <a:cs typeface="Times New Roman"/>
              </a:rPr>
              <a:t>y</a:t>
            </a:r>
            <a:r>
              <a:rPr lang="es-ES" sz="2000" spc="5" dirty="0">
                <a:solidFill>
                  <a:srgbClr val="080808"/>
                </a:solidFill>
                <a:latin typeface="Times New Roman"/>
                <a:cs typeface="Times New Roman"/>
              </a:rPr>
              <a:t> </a:t>
            </a:r>
            <a:r>
              <a:rPr lang="es-ES" sz="2000" dirty="0">
                <a:latin typeface="Times New Roman"/>
                <a:cs typeface="Times New Roman"/>
              </a:rPr>
              <a:t>para ganar capacidad</a:t>
            </a:r>
            <a:r>
              <a:rPr lang="es-ES" sz="2000" spc="70" dirty="0">
                <a:latin typeface="Times New Roman"/>
                <a:cs typeface="Times New Roman"/>
              </a:rPr>
              <a:t> </a:t>
            </a:r>
            <a:r>
              <a:rPr lang="es-ES" sz="2000" dirty="0">
                <a:latin typeface="Times New Roman"/>
                <a:cs typeface="Times New Roman"/>
              </a:rPr>
              <a:t>de</a:t>
            </a:r>
            <a:r>
              <a:rPr lang="es-ES" sz="2000" spc="45" dirty="0">
                <a:latin typeface="Times New Roman"/>
                <a:cs typeface="Times New Roman"/>
              </a:rPr>
              <a:t> </a:t>
            </a:r>
            <a:r>
              <a:rPr lang="es-ES" sz="2000" dirty="0">
                <a:latin typeface="Times New Roman"/>
                <a:cs typeface="Times New Roman"/>
              </a:rPr>
              <a:t>generalización.</a:t>
            </a:r>
            <a:r>
              <a:rPr lang="es-ES" sz="2000" spc="-15" dirty="0">
                <a:latin typeface="Times New Roman"/>
                <a:cs typeface="Times New Roman"/>
              </a:rPr>
              <a:t> </a:t>
            </a:r>
            <a:r>
              <a:rPr lang="es-ES" sz="2000" dirty="0">
                <a:latin typeface="Times New Roman"/>
                <a:cs typeface="Times New Roman"/>
              </a:rPr>
              <a:t>Porcentajes</a:t>
            </a:r>
            <a:r>
              <a:rPr lang="es-ES" sz="2000" spc="35" dirty="0">
                <a:latin typeface="Times New Roman"/>
                <a:cs typeface="Times New Roman"/>
              </a:rPr>
              <a:t> </a:t>
            </a:r>
            <a:r>
              <a:rPr lang="es-ES" sz="2000" dirty="0">
                <a:latin typeface="Times New Roman"/>
                <a:cs typeface="Times New Roman"/>
              </a:rPr>
              <a:t>altos</a:t>
            </a:r>
            <a:r>
              <a:rPr lang="es-ES" sz="2000" spc="45" dirty="0">
                <a:latin typeface="Times New Roman"/>
                <a:cs typeface="Times New Roman"/>
              </a:rPr>
              <a:t> </a:t>
            </a:r>
            <a:r>
              <a:rPr lang="es-ES" sz="2000" dirty="0">
                <a:solidFill>
                  <a:srgbClr val="212121"/>
                </a:solidFill>
                <a:latin typeface="Times New Roman"/>
                <a:cs typeface="Times New Roman"/>
              </a:rPr>
              <a:t>(1.0.90</a:t>
            </a:r>
            <a:r>
              <a:rPr lang="es-ES" sz="2000" spc="30" dirty="0">
                <a:solidFill>
                  <a:srgbClr val="212121"/>
                </a:solidFill>
                <a:latin typeface="Times New Roman"/>
                <a:cs typeface="Times New Roman"/>
              </a:rPr>
              <a:t> </a:t>
            </a:r>
            <a:r>
              <a:rPr lang="es-ES" sz="2000" dirty="0">
                <a:latin typeface="Times New Roman"/>
                <a:cs typeface="Times New Roman"/>
              </a:rPr>
              <a:t>.etc.)</a:t>
            </a:r>
            <a:r>
              <a:rPr lang="es-ES" sz="2000" spc="30" dirty="0">
                <a:latin typeface="Times New Roman"/>
                <a:cs typeface="Times New Roman"/>
              </a:rPr>
              <a:t> </a:t>
            </a:r>
            <a:r>
              <a:rPr lang="es-ES" sz="2000" dirty="0">
                <a:latin typeface="Times New Roman"/>
                <a:cs typeface="Times New Roman"/>
              </a:rPr>
              <a:t>reducir</a:t>
            </a:r>
            <a:r>
              <a:rPr lang="es-ES" sz="2000" spc="35" dirty="0">
                <a:latin typeface="Times New Roman"/>
                <a:cs typeface="Times New Roman"/>
              </a:rPr>
              <a:t> </a:t>
            </a:r>
            <a:r>
              <a:rPr lang="es-ES" sz="2000" spc="-20" dirty="0">
                <a:latin typeface="Times New Roman"/>
                <a:cs typeface="Times New Roman"/>
              </a:rPr>
              <a:t>esta </a:t>
            </a:r>
            <a:r>
              <a:rPr lang="es-ES" sz="2000" dirty="0">
                <a:latin typeface="Times New Roman"/>
                <a:cs typeface="Times New Roman"/>
              </a:rPr>
              <a:t>capacidad</a:t>
            </a:r>
            <a:r>
              <a:rPr lang="es-ES" sz="2000" spc="-60" dirty="0">
                <a:latin typeface="Times New Roman"/>
                <a:cs typeface="Times New Roman"/>
              </a:rPr>
              <a:t> </a:t>
            </a:r>
            <a:r>
              <a:rPr lang="es-ES" sz="2000" dirty="0">
                <a:latin typeface="Times New Roman"/>
                <a:cs typeface="Times New Roman"/>
              </a:rPr>
              <a:t>(aumentan</a:t>
            </a:r>
            <a:r>
              <a:rPr lang="es-ES" sz="2000" spc="70" dirty="0">
                <a:latin typeface="Times New Roman"/>
                <a:cs typeface="Times New Roman"/>
              </a:rPr>
              <a:t> </a:t>
            </a:r>
            <a:r>
              <a:rPr lang="es-ES" sz="2000" dirty="0">
                <a:latin typeface="Times New Roman"/>
                <a:cs typeface="Times New Roman"/>
              </a:rPr>
              <a:t>varianza)</a:t>
            </a:r>
            <a:r>
              <a:rPr lang="es-ES" sz="2000" spc="20" dirty="0">
                <a:latin typeface="Times New Roman"/>
                <a:cs typeface="Times New Roman"/>
              </a:rPr>
              <a:t> </a:t>
            </a:r>
            <a:r>
              <a:rPr lang="es-ES" sz="2000" dirty="0">
                <a:latin typeface="Times New Roman"/>
                <a:cs typeface="Times New Roman"/>
              </a:rPr>
              <a:t>a</a:t>
            </a:r>
            <a:r>
              <a:rPr lang="es-ES" sz="2000" spc="10" dirty="0">
                <a:latin typeface="Times New Roman"/>
                <a:cs typeface="Times New Roman"/>
              </a:rPr>
              <a:t> </a:t>
            </a:r>
            <a:r>
              <a:rPr lang="es-ES" sz="2000" dirty="0">
                <a:latin typeface="Times New Roman"/>
                <a:cs typeface="Times New Roman"/>
              </a:rPr>
              <a:t>veces</a:t>
            </a:r>
            <a:r>
              <a:rPr lang="es-ES" sz="2000" spc="-20" dirty="0">
                <a:latin typeface="Times New Roman"/>
                <a:cs typeface="Times New Roman"/>
              </a:rPr>
              <a:t> </a:t>
            </a:r>
            <a:r>
              <a:rPr lang="es-ES" sz="2000" dirty="0">
                <a:latin typeface="Times New Roman"/>
                <a:cs typeface="Times New Roman"/>
              </a:rPr>
              <a:t>para</a:t>
            </a:r>
            <a:r>
              <a:rPr lang="es-ES" sz="2000" spc="65" dirty="0">
                <a:latin typeface="Times New Roman"/>
                <a:cs typeface="Times New Roman"/>
              </a:rPr>
              <a:t> </a:t>
            </a:r>
            <a:r>
              <a:rPr lang="es-ES" sz="2000" spc="-30" dirty="0">
                <a:latin typeface="Times New Roman"/>
                <a:cs typeface="Times New Roman"/>
              </a:rPr>
              <a:t>reducir</a:t>
            </a:r>
            <a:r>
              <a:rPr lang="es-ES" sz="2000" spc="-25" dirty="0">
                <a:latin typeface="Times New Roman"/>
                <a:cs typeface="Times New Roman"/>
              </a:rPr>
              <a:t> </a:t>
            </a:r>
            <a:r>
              <a:rPr lang="es-ES" sz="2000" dirty="0">
                <a:latin typeface="Times New Roman"/>
                <a:cs typeface="Times New Roman"/>
              </a:rPr>
              <a:t>el</a:t>
            </a:r>
            <a:r>
              <a:rPr lang="es-ES" sz="2000" spc="25" dirty="0">
                <a:latin typeface="Times New Roman"/>
                <a:cs typeface="Times New Roman"/>
              </a:rPr>
              <a:t> </a:t>
            </a:r>
            <a:r>
              <a:rPr lang="es-ES" sz="2000" dirty="0">
                <a:latin typeface="Times New Roman"/>
                <a:cs typeface="Times New Roman"/>
              </a:rPr>
              <a:t>seseo.</a:t>
            </a:r>
            <a:r>
              <a:rPr lang="es-ES" sz="2000" spc="10" dirty="0">
                <a:latin typeface="Times New Roman"/>
                <a:cs typeface="Times New Roman"/>
              </a:rPr>
              <a:t> </a:t>
            </a:r>
            <a:r>
              <a:rPr lang="es-ES" sz="2000" spc="-20" dirty="0">
                <a:latin typeface="Times New Roman"/>
                <a:cs typeface="Times New Roman"/>
              </a:rPr>
              <a:t>Porcentaj</a:t>
            </a:r>
            <a:r>
              <a:rPr lang="es-ES" sz="2000" dirty="0">
                <a:latin typeface="Times New Roman"/>
                <a:cs typeface="Times New Roman"/>
              </a:rPr>
              <a:t>es</a:t>
            </a:r>
            <a:r>
              <a:rPr lang="es-ES" sz="2000" spc="-35" dirty="0">
                <a:latin typeface="Times New Roman"/>
                <a:cs typeface="Times New Roman"/>
              </a:rPr>
              <a:t> </a:t>
            </a:r>
            <a:r>
              <a:rPr lang="es-ES" sz="2000" dirty="0">
                <a:latin typeface="Times New Roman"/>
                <a:cs typeface="Times New Roman"/>
              </a:rPr>
              <a:t>demasiado</a:t>
            </a:r>
            <a:r>
              <a:rPr lang="es-ES" sz="2000" spc="65" dirty="0">
                <a:latin typeface="Times New Roman"/>
                <a:cs typeface="Times New Roman"/>
              </a:rPr>
              <a:t> </a:t>
            </a:r>
            <a:r>
              <a:rPr lang="es-ES" sz="2000" dirty="0">
                <a:solidFill>
                  <a:srgbClr val="181818"/>
                </a:solidFill>
                <a:latin typeface="Times New Roman"/>
                <a:cs typeface="Times New Roman"/>
              </a:rPr>
              <a:t>bajos</a:t>
            </a:r>
            <a:r>
              <a:rPr lang="es-ES" sz="2000" spc="60" dirty="0">
                <a:solidFill>
                  <a:srgbClr val="181818"/>
                </a:solidFill>
                <a:latin typeface="Times New Roman"/>
                <a:cs typeface="Times New Roman"/>
              </a:rPr>
              <a:t> </a:t>
            </a:r>
            <a:r>
              <a:rPr lang="es-ES" sz="2000" dirty="0">
                <a:solidFill>
                  <a:srgbClr val="0F0F0F"/>
                </a:solidFill>
                <a:latin typeface="Times New Roman"/>
                <a:cs typeface="Times New Roman"/>
              </a:rPr>
              <a:t>(0.30)</a:t>
            </a:r>
            <a:r>
              <a:rPr lang="es-ES" sz="2000" spc="50" dirty="0">
                <a:solidFill>
                  <a:srgbClr val="0F0F0F"/>
                </a:solidFill>
                <a:latin typeface="Times New Roman"/>
                <a:cs typeface="Times New Roman"/>
              </a:rPr>
              <a:t> </a:t>
            </a:r>
            <a:r>
              <a:rPr lang="es-ES" sz="2000" dirty="0">
                <a:latin typeface="Times New Roman"/>
                <a:cs typeface="Times New Roman"/>
              </a:rPr>
              <a:t>en</a:t>
            </a:r>
            <a:r>
              <a:rPr lang="es-ES" sz="2000" spc="-5" dirty="0">
                <a:latin typeface="Times New Roman"/>
                <a:cs typeface="Times New Roman"/>
              </a:rPr>
              <a:t> </a:t>
            </a:r>
            <a:r>
              <a:rPr lang="es-ES" sz="2000" dirty="0">
                <a:latin typeface="Times New Roman"/>
                <a:cs typeface="Times New Roman"/>
              </a:rPr>
              <a:t>general</a:t>
            </a:r>
            <a:r>
              <a:rPr lang="es-ES" sz="2000" spc="60" dirty="0">
                <a:latin typeface="Times New Roman"/>
                <a:cs typeface="Times New Roman"/>
              </a:rPr>
              <a:t> </a:t>
            </a:r>
            <a:r>
              <a:rPr lang="es-ES" sz="2000" dirty="0">
                <a:solidFill>
                  <a:srgbClr val="0C0C0C"/>
                </a:solidFill>
                <a:latin typeface="Times New Roman"/>
                <a:cs typeface="Times New Roman"/>
              </a:rPr>
              <a:t>no compensan pues</a:t>
            </a:r>
            <a:r>
              <a:rPr lang="es-ES" sz="2000" spc="30" dirty="0">
                <a:latin typeface="Times New Roman"/>
                <a:cs typeface="Times New Roman"/>
              </a:rPr>
              <a:t> </a:t>
            </a:r>
            <a:r>
              <a:rPr lang="es-ES" sz="2000" dirty="0">
                <a:latin typeface="Times New Roman"/>
                <a:cs typeface="Times New Roman"/>
              </a:rPr>
              <a:t>aumenten</a:t>
            </a:r>
            <a:r>
              <a:rPr lang="es-ES" sz="2000" spc="35" dirty="0">
                <a:latin typeface="Times New Roman"/>
                <a:cs typeface="Times New Roman"/>
              </a:rPr>
              <a:t> </a:t>
            </a:r>
            <a:r>
              <a:rPr lang="es-ES" sz="2000" dirty="0">
                <a:latin typeface="Times New Roman"/>
                <a:cs typeface="Times New Roman"/>
              </a:rPr>
              <a:t>demasiado</a:t>
            </a:r>
            <a:r>
              <a:rPr lang="es-ES" sz="2000" spc="75" dirty="0">
                <a:latin typeface="Times New Roman"/>
                <a:cs typeface="Times New Roman"/>
              </a:rPr>
              <a:t> </a:t>
            </a:r>
            <a:r>
              <a:rPr lang="es-ES" sz="2000" dirty="0">
                <a:latin typeface="Times New Roman"/>
                <a:cs typeface="Times New Roman"/>
              </a:rPr>
              <a:t>el</a:t>
            </a:r>
            <a:r>
              <a:rPr lang="es-ES" sz="2000" spc="-20" dirty="0">
                <a:latin typeface="Times New Roman"/>
                <a:cs typeface="Times New Roman"/>
              </a:rPr>
              <a:t> </a:t>
            </a:r>
            <a:r>
              <a:rPr lang="es-ES" sz="2000" dirty="0" err="1">
                <a:latin typeface="Times New Roman"/>
                <a:cs typeface="Times New Roman"/>
              </a:rPr>
              <a:t>sespo</a:t>
            </a:r>
            <a:r>
              <a:rPr lang="es-ES" sz="2000" spc="50" dirty="0">
                <a:latin typeface="Times New Roman"/>
                <a:cs typeface="Times New Roman"/>
              </a:rPr>
              <a:t> </a:t>
            </a:r>
            <a:r>
              <a:rPr lang="es-ES" sz="2000" spc="-25" dirty="0">
                <a:latin typeface="Times New Roman"/>
                <a:cs typeface="Times New Roman"/>
              </a:rPr>
              <a:t>con</a:t>
            </a:r>
            <a:r>
              <a:rPr lang="es-ES" sz="2000" dirty="0">
                <a:latin typeface="Times New Roman"/>
                <a:cs typeface="Times New Roman"/>
              </a:rPr>
              <a:t> poca</a:t>
            </a:r>
            <a:r>
              <a:rPr lang="es-ES" sz="2000" spc="45" dirty="0">
                <a:latin typeface="Times New Roman"/>
                <a:cs typeface="Times New Roman"/>
              </a:rPr>
              <a:t> </a:t>
            </a:r>
            <a:r>
              <a:rPr lang="es-ES" sz="2000" dirty="0">
                <a:latin typeface="Times New Roman"/>
                <a:cs typeface="Times New Roman"/>
              </a:rPr>
              <a:t>reducción</a:t>
            </a:r>
            <a:r>
              <a:rPr lang="es-ES" sz="2000" spc="45" dirty="0">
                <a:latin typeface="Times New Roman"/>
                <a:cs typeface="Times New Roman"/>
              </a:rPr>
              <a:t> </a:t>
            </a:r>
            <a:r>
              <a:rPr lang="es-ES" sz="2000" dirty="0">
                <a:latin typeface="Times New Roman"/>
                <a:cs typeface="Times New Roman"/>
              </a:rPr>
              <a:t>si</a:t>
            </a:r>
            <a:r>
              <a:rPr lang="es-ES" sz="2000" spc="254" dirty="0">
                <a:latin typeface="Times New Roman"/>
                <a:cs typeface="Times New Roman"/>
              </a:rPr>
              <a:t> </a:t>
            </a:r>
            <a:r>
              <a:rPr lang="es-ES" sz="2000" dirty="0">
                <a:latin typeface="Times New Roman"/>
                <a:cs typeface="Times New Roman"/>
              </a:rPr>
              <a:t>s</a:t>
            </a:r>
            <a:r>
              <a:rPr lang="es-ES" sz="2000" spc="-110" dirty="0">
                <a:latin typeface="Times New Roman"/>
                <a:cs typeface="Times New Roman"/>
              </a:rPr>
              <a:t> </a:t>
            </a:r>
            <a:r>
              <a:rPr lang="es-ES" sz="2000" dirty="0">
                <a:latin typeface="Times New Roman"/>
                <a:cs typeface="Times New Roman"/>
              </a:rPr>
              <a:t>alianza.</a:t>
            </a:r>
            <a:r>
              <a:rPr lang="es-ES" sz="2000" spc="50" dirty="0">
                <a:latin typeface="Times New Roman"/>
                <a:cs typeface="Times New Roman"/>
              </a:rPr>
              <a:t> </a:t>
            </a:r>
            <a:r>
              <a:rPr lang="es-ES" sz="2000" dirty="0">
                <a:latin typeface="Times New Roman"/>
                <a:cs typeface="Times New Roman"/>
              </a:rPr>
              <a:t>Lo</a:t>
            </a:r>
            <a:r>
              <a:rPr lang="es-ES" sz="2000" spc="25" dirty="0">
                <a:latin typeface="Times New Roman"/>
                <a:cs typeface="Times New Roman"/>
              </a:rPr>
              <a:t> </a:t>
            </a:r>
            <a:r>
              <a:rPr lang="es-ES" sz="2000" dirty="0">
                <a:latin typeface="Times New Roman"/>
                <a:cs typeface="Times New Roman"/>
              </a:rPr>
              <a:t>habitual</a:t>
            </a:r>
            <a:r>
              <a:rPr lang="es-ES" sz="2000" spc="15" dirty="0">
                <a:latin typeface="Times New Roman"/>
                <a:cs typeface="Times New Roman"/>
              </a:rPr>
              <a:t> </a:t>
            </a:r>
            <a:r>
              <a:rPr lang="es-ES" sz="2000" dirty="0">
                <a:latin typeface="Times New Roman"/>
                <a:cs typeface="Times New Roman"/>
              </a:rPr>
              <a:t>es</a:t>
            </a:r>
            <a:r>
              <a:rPr lang="es-ES" sz="2000" spc="-10" dirty="0">
                <a:latin typeface="Times New Roman"/>
                <a:cs typeface="Times New Roman"/>
              </a:rPr>
              <a:t> </a:t>
            </a:r>
            <a:r>
              <a:rPr lang="es-ES" sz="2000" dirty="0">
                <a:latin typeface="Times New Roman"/>
                <a:cs typeface="Times New Roman"/>
              </a:rPr>
              <a:t>el</a:t>
            </a:r>
            <a:r>
              <a:rPr lang="es-ES" sz="2000" spc="50" dirty="0">
                <a:latin typeface="Times New Roman"/>
                <a:cs typeface="Times New Roman"/>
              </a:rPr>
              <a:t> </a:t>
            </a:r>
            <a:r>
              <a:rPr lang="es-ES" sz="2000" dirty="0">
                <a:solidFill>
                  <a:srgbClr val="131313"/>
                </a:solidFill>
                <a:latin typeface="Times New Roman"/>
                <a:cs typeface="Times New Roman"/>
              </a:rPr>
              <a:t>rango</a:t>
            </a:r>
            <a:r>
              <a:rPr lang="es-ES" sz="2000" spc="35" dirty="0">
                <a:solidFill>
                  <a:srgbClr val="131313"/>
                </a:solidFill>
                <a:latin typeface="Times New Roman"/>
                <a:cs typeface="Times New Roman"/>
              </a:rPr>
              <a:t> </a:t>
            </a:r>
            <a:r>
              <a:rPr lang="es-ES" sz="2000" dirty="0">
                <a:solidFill>
                  <a:srgbClr val="1F1F1F"/>
                </a:solidFill>
                <a:latin typeface="Times New Roman"/>
                <a:cs typeface="Times New Roman"/>
              </a:rPr>
              <a:t>0.</a:t>
            </a:r>
            <a:r>
              <a:rPr lang="es-ES" sz="2000" dirty="0">
                <a:solidFill>
                  <a:srgbClr val="0C0C0C"/>
                </a:solidFill>
                <a:latin typeface="Times New Roman"/>
                <a:cs typeface="Times New Roman"/>
              </a:rPr>
              <a:t>7-1</a:t>
            </a:r>
            <a:r>
              <a:rPr lang="es-ES" sz="2000" spc="20" dirty="0">
                <a:solidFill>
                  <a:srgbClr val="0C0C0C"/>
                </a:solidFill>
                <a:latin typeface="Times New Roman"/>
                <a:cs typeface="Times New Roman"/>
              </a:rPr>
              <a:t> </a:t>
            </a:r>
            <a:r>
              <a:rPr lang="es-ES" sz="2000" dirty="0">
                <a:latin typeface="Times New Roman"/>
                <a:cs typeface="Times New Roman"/>
              </a:rPr>
              <a:t>(con</a:t>
            </a:r>
            <a:r>
              <a:rPr lang="es-ES" sz="2000" spc="60" dirty="0">
                <a:latin typeface="Times New Roman"/>
                <a:cs typeface="Times New Roman"/>
              </a:rPr>
              <a:t> </a:t>
            </a:r>
            <a:r>
              <a:rPr lang="es-ES" sz="2000" spc="-10" dirty="0">
                <a:latin typeface="Times New Roman"/>
                <a:cs typeface="Times New Roman"/>
              </a:rPr>
              <a:t>reemplazo).</a:t>
            </a:r>
            <a:endParaRPr lang="es-ES" sz="2000" dirty="0">
              <a:latin typeface="Times New Roman"/>
              <a:cs typeface="Times New Roman"/>
            </a:endParaRPr>
          </a:p>
        </p:txBody>
      </p:sp>
    </p:spTree>
    <p:extLst>
      <p:ext uri="{BB962C8B-B14F-4D97-AF65-F5344CB8AC3E}">
        <p14:creationId xmlns:p14="http://schemas.microsoft.com/office/powerpoint/2010/main" val="393935410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rotWithShape="1">
          <a:blip r:embed="rId2"/>
          <a:srcRect l="31875" t="18889" r="10625" b="13333"/>
          <a:stretch/>
        </p:blipFill>
        <p:spPr>
          <a:xfrm>
            <a:off x="1219200" y="355600"/>
            <a:ext cx="9601200" cy="6366013"/>
          </a:xfrm>
          <a:prstGeom prst="rect">
            <a:avLst/>
          </a:prstGeom>
        </p:spPr>
      </p:pic>
    </p:spTree>
    <p:extLst>
      <p:ext uri="{BB962C8B-B14F-4D97-AF65-F5344CB8AC3E}">
        <p14:creationId xmlns:p14="http://schemas.microsoft.com/office/powerpoint/2010/main" val="8071282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94612" y="1058925"/>
            <a:ext cx="8724900" cy="406400"/>
          </a:xfrm>
          <a:prstGeom prst="rect">
            <a:avLst/>
          </a:prstGeom>
        </p:spPr>
        <p:txBody>
          <a:bodyPr vert="horz" wrap="square" lIns="0" tIns="12065" rIns="0" bIns="0" rtlCol="0">
            <a:spAutoFit/>
          </a:bodyPr>
          <a:lstStyle/>
          <a:p>
            <a:pPr marL="12700">
              <a:lnSpc>
                <a:spcPct val="100000"/>
              </a:lnSpc>
              <a:spcBef>
                <a:spcPts val="95"/>
              </a:spcBef>
            </a:pPr>
            <a:r>
              <a:rPr sz="2500" spc="-25" dirty="0">
                <a:solidFill>
                  <a:srgbClr val="000000"/>
                </a:solidFill>
                <a:latin typeface="Calibri Light"/>
                <a:cs typeface="Calibri Light"/>
              </a:rPr>
              <a:t>Pasos</a:t>
            </a:r>
            <a:r>
              <a:rPr sz="2500" spc="-125" dirty="0">
                <a:solidFill>
                  <a:srgbClr val="000000"/>
                </a:solidFill>
                <a:latin typeface="Calibri Light"/>
                <a:cs typeface="Calibri Light"/>
              </a:rPr>
              <a:t> </a:t>
            </a:r>
            <a:r>
              <a:rPr sz="2500" dirty="0">
                <a:solidFill>
                  <a:srgbClr val="000000"/>
                </a:solidFill>
                <a:latin typeface="Calibri Light"/>
                <a:cs typeface="Calibri Light"/>
              </a:rPr>
              <a:t>a</a:t>
            </a:r>
            <a:r>
              <a:rPr sz="2500" spc="-90" dirty="0">
                <a:solidFill>
                  <a:srgbClr val="000000"/>
                </a:solidFill>
                <a:latin typeface="Calibri Light"/>
                <a:cs typeface="Calibri Light"/>
              </a:rPr>
              <a:t> </a:t>
            </a:r>
            <a:r>
              <a:rPr sz="2500" spc="-30" dirty="0">
                <a:solidFill>
                  <a:srgbClr val="000000"/>
                </a:solidFill>
                <a:latin typeface="Calibri Light"/>
                <a:cs typeface="Calibri Light"/>
              </a:rPr>
              <a:t>seguir</a:t>
            </a:r>
            <a:r>
              <a:rPr sz="2500" spc="-120" dirty="0">
                <a:solidFill>
                  <a:srgbClr val="000000"/>
                </a:solidFill>
                <a:latin typeface="Calibri Light"/>
                <a:cs typeface="Calibri Light"/>
              </a:rPr>
              <a:t> </a:t>
            </a:r>
            <a:r>
              <a:rPr sz="2500" dirty="0">
                <a:solidFill>
                  <a:srgbClr val="000000"/>
                </a:solidFill>
                <a:latin typeface="Calibri Light"/>
                <a:cs typeface="Calibri Light"/>
              </a:rPr>
              <a:t>(…</a:t>
            </a:r>
            <a:r>
              <a:rPr sz="2500" spc="-90" dirty="0">
                <a:solidFill>
                  <a:srgbClr val="000000"/>
                </a:solidFill>
                <a:latin typeface="Calibri Light"/>
                <a:cs typeface="Calibri Light"/>
              </a:rPr>
              <a:t> </a:t>
            </a:r>
            <a:r>
              <a:rPr sz="2500" spc="-30" dirty="0">
                <a:solidFill>
                  <a:srgbClr val="000000"/>
                </a:solidFill>
                <a:latin typeface="Calibri Light"/>
                <a:cs typeface="Calibri Light"/>
              </a:rPr>
              <a:t>no</a:t>
            </a:r>
            <a:r>
              <a:rPr sz="2500" spc="-95" dirty="0">
                <a:solidFill>
                  <a:srgbClr val="000000"/>
                </a:solidFill>
                <a:latin typeface="Calibri Light"/>
                <a:cs typeface="Calibri Light"/>
              </a:rPr>
              <a:t> </a:t>
            </a:r>
            <a:r>
              <a:rPr sz="2500" spc="-35" dirty="0">
                <a:solidFill>
                  <a:srgbClr val="000000"/>
                </a:solidFill>
                <a:latin typeface="Calibri Light"/>
                <a:cs typeface="Calibri Light"/>
              </a:rPr>
              <a:t>necesariamente</a:t>
            </a:r>
            <a:r>
              <a:rPr sz="2500" spc="-125" dirty="0">
                <a:solidFill>
                  <a:srgbClr val="000000"/>
                </a:solidFill>
                <a:latin typeface="Calibri Light"/>
                <a:cs typeface="Calibri Light"/>
              </a:rPr>
              <a:t> </a:t>
            </a:r>
            <a:r>
              <a:rPr sz="2500" spc="-10" dirty="0">
                <a:solidFill>
                  <a:srgbClr val="000000"/>
                </a:solidFill>
                <a:latin typeface="Calibri Light"/>
                <a:cs typeface="Calibri Light"/>
              </a:rPr>
              <a:t>en</a:t>
            </a:r>
            <a:r>
              <a:rPr sz="2500" spc="-90" dirty="0">
                <a:solidFill>
                  <a:srgbClr val="000000"/>
                </a:solidFill>
                <a:latin typeface="Calibri Light"/>
                <a:cs typeface="Calibri Light"/>
              </a:rPr>
              <a:t> </a:t>
            </a:r>
            <a:r>
              <a:rPr sz="2500" spc="-30" dirty="0">
                <a:solidFill>
                  <a:srgbClr val="000000"/>
                </a:solidFill>
                <a:latin typeface="Calibri Light"/>
                <a:cs typeface="Calibri Light"/>
              </a:rPr>
              <a:t>orden)</a:t>
            </a:r>
            <a:r>
              <a:rPr sz="2500" spc="-110" dirty="0">
                <a:solidFill>
                  <a:srgbClr val="000000"/>
                </a:solidFill>
                <a:latin typeface="Calibri Light"/>
                <a:cs typeface="Calibri Light"/>
              </a:rPr>
              <a:t> </a:t>
            </a:r>
            <a:r>
              <a:rPr sz="2500" spc="-20" dirty="0">
                <a:solidFill>
                  <a:srgbClr val="000000"/>
                </a:solidFill>
                <a:latin typeface="Calibri Light"/>
                <a:cs typeface="Calibri Light"/>
              </a:rPr>
              <a:t>en</a:t>
            </a:r>
            <a:r>
              <a:rPr sz="2500" spc="-105" dirty="0">
                <a:solidFill>
                  <a:srgbClr val="000000"/>
                </a:solidFill>
                <a:latin typeface="Calibri Light"/>
                <a:cs typeface="Calibri Light"/>
              </a:rPr>
              <a:t> </a:t>
            </a:r>
            <a:r>
              <a:rPr sz="2500" spc="-20" dirty="0">
                <a:solidFill>
                  <a:srgbClr val="000000"/>
                </a:solidFill>
                <a:latin typeface="Calibri Light"/>
                <a:cs typeface="Calibri Light"/>
              </a:rPr>
              <a:t>un</a:t>
            </a:r>
            <a:r>
              <a:rPr sz="2500" spc="-100" dirty="0">
                <a:solidFill>
                  <a:srgbClr val="000000"/>
                </a:solidFill>
                <a:latin typeface="Calibri Light"/>
                <a:cs typeface="Calibri Light"/>
              </a:rPr>
              <a:t> </a:t>
            </a:r>
            <a:r>
              <a:rPr sz="2500" spc="-35" dirty="0">
                <a:solidFill>
                  <a:srgbClr val="000000"/>
                </a:solidFill>
                <a:latin typeface="Calibri Light"/>
                <a:cs typeface="Calibri Light"/>
              </a:rPr>
              <a:t>problema</a:t>
            </a:r>
            <a:r>
              <a:rPr sz="2500" spc="-110" dirty="0">
                <a:solidFill>
                  <a:srgbClr val="000000"/>
                </a:solidFill>
                <a:latin typeface="Calibri Light"/>
                <a:cs typeface="Calibri Light"/>
              </a:rPr>
              <a:t> </a:t>
            </a:r>
            <a:r>
              <a:rPr sz="2500" spc="-30" dirty="0">
                <a:solidFill>
                  <a:srgbClr val="000000"/>
                </a:solidFill>
                <a:latin typeface="Calibri Light"/>
                <a:cs typeface="Calibri Light"/>
              </a:rPr>
              <a:t>de</a:t>
            </a:r>
            <a:r>
              <a:rPr sz="2500" spc="-100" dirty="0">
                <a:solidFill>
                  <a:srgbClr val="000000"/>
                </a:solidFill>
                <a:latin typeface="Calibri Light"/>
                <a:cs typeface="Calibri Light"/>
              </a:rPr>
              <a:t> </a:t>
            </a:r>
            <a:r>
              <a:rPr sz="2500" spc="-25" dirty="0">
                <a:solidFill>
                  <a:srgbClr val="000000"/>
                </a:solidFill>
                <a:latin typeface="Calibri Light"/>
                <a:cs typeface="Calibri Light"/>
              </a:rPr>
              <a:t>ML</a:t>
            </a:r>
            <a:endParaRPr sz="2500">
              <a:latin typeface="Calibri Light"/>
              <a:cs typeface="Calibri Light"/>
            </a:endParaRPr>
          </a:p>
        </p:txBody>
      </p:sp>
      <p:sp>
        <p:nvSpPr>
          <p:cNvPr id="3" name="object 3"/>
          <p:cNvSpPr txBox="1"/>
          <p:nvPr/>
        </p:nvSpPr>
        <p:spPr>
          <a:xfrm>
            <a:off x="1193088" y="2069718"/>
            <a:ext cx="9862185" cy="3514090"/>
          </a:xfrm>
          <a:prstGeom prst="rect">
            <a:avLst/>
          </a:prstGeom>
        </p:spPr>
        <p:txBody>
          <a:bodyPr vert="horz" wrap="square" lIns="0" tIns="12065" rIns="0" bIns="0" rtlCol="0">
            <a:spAutoFit/>
          </a:bodyPr>
          <a:lstStyle/>
          <a:p>
            <a:pPr marL="321310" indent="-307340">
              <a:lnSpc>
                <a:spcPts val="2870"/>
              </a:lnSpc>
              <a:spcBef>
                <a:spcPts val="95"/>
              </a:spcBef>
              <a:buAutoNum type="arabicPeriod"/>
              <a:tabLst>
                <a:tab pos="321310" algn="l"/>
              </a:tabLst>
            </a:pPr>
            <a:r>
              <a:rPr sz="2500" spc="-10" dirty="0">
                <a:latin typeface="Calibri Light"/>
                <a:cs typeface="Calibri Light"/>
              </a:rPr>
              <a:t>Preparando</a:t>
            </a:r>
            <a:r>
              <a:rPr sz="2500" spc="-80" dirty="0">
                <a:latin typeface="Calibri Light"/>
                <a:cs typeface="Calibri Light"/>
              </a:rPr>
              <a:t> </a:t>
            </a:r>
            <a:r>
              <a:rPr sz="2500" dirty="0">
                <a:latin typeface="Calibri Light"/>
                <a:cs typeface="Calibri Light"/>
              </a:rPr>
              <a:t>los</a:t>
            </a:r>
            <a:r>
              <a:rPr sz="2500" spc="-100" dirty="0">
                <a:latin typeface="Calibri Light"/>
                <a:cs typeface="Calibri Light"/>
              </a:rPr>
              <a:t> </a:t>
            </a:r>
            <a:r>
              <a:rPr sz="2500" dirty="0">
                <a:latin typeface="Calibri Light"/>
                <a:cs typeface="Calibri Light"/>
              </a:rPr>
              <a:t>datos</a:t>
            </a:r>
            <a:r>
              <a:rPr sz="2500" spc="-80" dirty="0">
                <a:latin typeface="Calibri Light"/>
                <a:cs typeface="Calibri Light"/>
              </a:rPr>
              <a:t> </a:t>
            </a:r>
            <a:r>
              <a:rPr sz="2500" dirty="0">
                <a:latin typeface="Calibri Light"/>
                <a:cs typeface="Calibri Light"/>
              </a:rPr>
              <a:t>(</a:t>
            </a:r>
            <a:r>
              <a:rPr sz="2400" i="1" dirty="0">
                <a:solidFill>
                  <a:srgbClr val="FF0000"/>
                </a:solidFill>
                <a:latin typeface="Calibri Light"/>
                <a:cs typeface="Calibri Light"/>
              </a:rPr>
              <a:t>80%</a:t>
            </a:r>
            <a:r>
              <a:rPr sz="2400" i="1" spc="-65" dirty="0">
                <a:solidFill>
                  <a:srgbClr val="FF0000"/>
                </a:solidFill>
                <a:latin typeface="Calibri Light"/>
                <a:cs typeface="Calibri Light"/>
              </a:rPr>
              <a:t> </a:t>
            </a:r>
            <a:r>
              <a:rPr sz="2400" i="1" dirty="0">
                <a:solidFill>
                  <a:srgbClr val="FF0000"/>
                </a:solidFill>
                <a:latin typeface="Calibri Light"/>
                <a:cs typeface="Calibri Light"/>
              </a:rPr>
              <a:t>del</a:t>
            </a:r>
            <a:r>
              <a:rPr sz="2400" i="1" spc="-55" dirty="0">
                <a:solidFill>
                  <a:srgbClr val="FF0000"/>
                </a:solidFill>
                <a:latin typeface="Calibri Light"/>
                <a:cs typeface="Calibri Light"/>
              </a:rPr>
              <a:t> </a:t>
            </a:r>
            <a:r>
              <a:rPr sz="2400" i="1" dirty="0">
                <a:solidFill>
                  <a:srgbClr val="FF0000"/>
                </a:solidFill>
                <a:latin typeface="Calibri Light"/>
                <a:cs typeface="Calibri Light"/>
              </a:rPr>
              <a:t>tiempo</a:t>
            </a:r>
            <a:r>
              <a:rPr sz="2400" i="1" spc="-55" dirty="0">
                <a:solidFill>
                  <a:srgbClr val="FF0000"/>
                </a:solidFill>
                <a:latin typeface="Calibri Light"/>
                <a:cs typeface="Calibri Light"/>
              </a:rPr>
              <a:t> </a:t>
            </a:r>
            <a:r>
              <a:rPr sz="2400" i="1" dirty="0">
                <a:solidFill>
                  <a:srgbClr val="FF0000"/>
                </a:solidFill>
                <a:latin typeface="Calibri Light"/>
                <a:cs typeface="Calibri Light"/>
              </a:rPr>
              <a:t>que</a:t>
            </a:r>
            <a:r>
              <a:rPr sz="2400" i="1" spc="-70" dirty="0">
                <a:solidFill>
                  <a:srgbClr val="FF0000"/>
                </a:solidFill>
                <a:latin typeface="Calibri Light"/>
                <a:cs typeface="Calibri Light"/>
              </a:rPr>
              <a:t> </a:t>
            </a:r>
            <a:r>
              <a:rPr sz="2400" i="1" dirty="0">
                <a:solidFill>
                  <a:srgbClr val="FF0000"/>
                </a:solidFill>
                <a:latin typeface="Calibri Light"/>
                <a:cs typeface="Calibri Light"/>
              </a:rPr>
              <a:t>se</a:t>
            </a:r>
            <a:r>
              <a:rPr sz="2400" i="1" spc="-70" dirty="0">
                <a:solidFill>
                  <a:srgbClr val="FF0000"/>
                </a:solidFill>
                <a:latin typeface="Calibri Light"/>
                <a:cs typeface="Calibri Light"/>
              </a:rPr>
              <a:t> </a:t>
            </a:r>
            <a:r>
              <a:rPr sz="2400" i="1" dirty="0">
                <a:solidFill>
                  <a:srgbClr val="FF0000"/>
                </a:solidFill>
                <a:latin typeface="Calibri Light"/>
                <a:cs typeface="Calibri Light"/>
              </a:rPr>
              <a:t>dedica</a:t>
            </a:r>
            <a:r>
              <a:rPr sz="2400" i="1" spc="-65" dirty="0">
                <a:solidFill>
                  <a:srgbClr val="FF0000"/>
                </a:solidFill>
                <a:latin typeface="Calibri Light"/>
                <a:cs typeface="Calibri Light"/>
              </a:rPr>
              <a:t> </a:t>
            </a:r>
            <a:r>
              <a:rPr sz="2400" i="1" dirty="0">
                <a:solidFill>
                  <a:srgbClr val="FF0000"/>
                </a:solidFill>
                <a:latin typeface="Calibri Light"/>
                <a:cs typeface="Calibri Light"/>
              </a:rPr>
              <a:t>al</a:t>
            </a:r>
            <a:r>
              <a:rPr sz="2400" i="1" spc="-45" dirty="0">
                <a:solidFill>
                  <a:srgbClr val="FF0000"/>
                </a:solidFill>
                <a:latin typeface="Calibri Light"/>
                <a:cs typeface="Calibri Light"/>
              </a:rPr>
              <a:t> </a:t>
            </a:r>
            <a:r>
              <a:rPr sz="2400" i="1" spc="-25" dirty="0">
                <a:solidFill>
                  <a:srgbClr val="FF0000"/>
                </a:solidFill>
                <a:latin typeface="Calibri Light"/>
                <a:cs typeface="Calibri Light"/>
              </a:rPr>
              <a:t>ML</a:t>
            </a:r>
            <a:r>
              <a:rPr sz="2500" spc="-25" dirty="0">
                <a:latin typeface="Calibri Light"/>
                <a:cs typeface="Calibri Light"/>
              </a:rPr>
              <a:t>)</a:t>
            </a:r>
            <a:endParaRPr sz="2500" dirty="0">
              <a:latin typeface="Calibri Light"/>
              <a:cs typeface="Calibri Light"/>
            </a:endParaRPr>
          </a:p>
          <a:p>
            <a:pPr marL="1242695" lvl="1" indent="-316230">
              <a:lnSpc>
                <a:spcPts val="2720"/>
              </a:lnSpc>
              <a:buAutoNum type="alphaLcParenR"/>
              <a:tabLst>
                <a:tab pos="1242695" algn="l"/>
              </a:tabLst>
            </a:pPr>
            <a:r>
              <a:rPr sz="2500" b="1" dirty="0">
                <a:latin typeface="Calibri Light"/>
                <a:cs typeface="Calibri Light"/>
              </a:rPr>
              <a:t>EDA</a:t>
            </a:r>
            <a:r>
              <a:rPr sz="2500" dirty="0">
                <a:latin typeface="Calibri Light"/>
                <a:cs typeface="Calibri Light"/>
              </a:rPr>
              <a:t>.</a:t>
            </a:r>
            <a:r>
              <a:rPr sz="2500" spc="-105" dirty="0">
                <a:latin typeface="Calibri Light"/>
                <a:cs typeface="Calibri Light"/>
              </a:rPr>
              <a:t> </a:t>
            </a:r>
            <a:r>
              <a:rPr sz="2500" dirty="0">
                <a:latin typeface="Calibri Light"/>
                <a:cs typeface="Calibri Light"/>
              </a:rPr>
              <a:t>Análisis</a:t>
            </a:r>
            <a:r>
              <a:rPr sz="2500" spc="-100" dirty="0">
                <a:latin typeface="Calibri Light"/>
                <a:cs typeface="Calibri Light"/>
              </a:rPr>
              <a:t> </a:t>
            </a:r>
            <a:r>
              <a:rPr sz="2500" spc="-10" dirty="0">
                <a:latin typeface="Calibri Light"/>
                <a:cs typeface="Calibri Light"/>
              </a:rPr>
              <a:t>descriptivo</a:t>
            </a:r>
            <a:r>
              <a:rPr sz="2500" spc="-85" dirty="0">
                <a:latin typeface="Calibri Light"/>
                <a:cs typeface="Calibri Light"/>
              </a:rPr>
              <a:t> </a:t>
            </a:r>
            <a:r>
              <a:rPr sz="2500" dirty="0">
                <a:latin typeface="Calibri Light"/>
                <a:cs typeface="Calibri Light"/>
              </a:rPr>
              <a:t>de</a:t>
            </a:r>
            <a:r>
              <a:rPr sz="2500" spc="-85" dirty="0">
                <a:latin typeface="Calibri Light"/>
                <a:cs typeface="Calibri Light"/>
              </a:rPr>
              <a:t> </a:t>
            </a:r>
            <a:r>
              <a:rPr sz="2500" dirty="0">
                <a:latin typeface="Calibri Light"/>
                <a:cs typeface="Calibri Light"/>
              </a:rPr>
              <a:t>los</a:t>
            </a:r>
            <a:r>
              <a:rPr sz="2500" spc="-114" dirty="0">
                <a:latin typeface="Calibri Light"/>
                <a:cs typeface="Calibri Light"/>
              </a:rPr>
              <a:t> </a:t>
            </a:r>
            <a:r>
              <a:rPr sz="2500" dirty="0">
                <a:latin typeface="Calibri Light"/>
                <a:cs typeface="Calibri Light"/>
              </a:rPr>
              <a:t>Datos.</a:t>
            </a:r>
            <a:r>
              <a:rPr sz="2500" spc="-90" dirty="0">
                <a:latin typeface="Calibri Light"/>
                <a:cs typeface="Calibri Light"/>
              </a:rPr>
              <a:t> </a:t>
            </a:r>
            <a:r>
              <a:rPr sz="2500" spc="-10" dirty="0">
                <a:latin typeface="Calibri Light"/>
                <a:cs typeface="Calibri Light"/>
              </a:rPr>
              <a:t>Conocer</a:t>
            </a:r>
            <a:r>
              <a:rPr sz="2500" spc="-75" dirty="0">
                <a:latin typeface="Calibri Light"/>
                <a:cs typeface="Calibri Light"/>
              </a:rPr>
              <a:t> </a:t>
            </a:r>
            <a:r>
              <a:rPr sz="2500" dirty="0">
                <a:latin typeface="Calibri Light"/>
                <a:cs typeface="Calibri Light"/>
              </a:rPr>
              <a:t>el</a:t>
            </a:r>
            <a:r>
              <a:rPr sz="2500" spc="-114" dirty="0">
                <a:latin typeface="Calibri Light"/>
                <a:cs typeface="Calibri Light"/>
              </a:rPr>
              <a:t> </a:t>
            </a:r>
            <a:r>
              <a:rPr sz="2500" spc="-10" dirty="0">
                <a:latin typeface="Calibri Light"/>
                <a:cs typeface="Calibri Light"/>
              </a:rPr>
              <a:t>problema.</a:t>
            </a:r>
            <a:endParaRPr sz="2500" dirty="0">
              <a:latin typeface="Calibri Light"/>
              <a:cs typeface="Calibri Light"/>
            </a:endParaRPr>
          </a:p>
          <a:p>
            <a:pPr marL="1259205" lvl="1" indent="-332740">
              <a:lnSpc>
                <a:spcPts val="2700"/>
              </a:lnSpc>
              <a:buAutoNum type="alphaLcParenR"/>
              <a:tabLst>
                <a:tab pos="1259205" algn="l"/>
              </a:tabLst>
            </a:pPr>
            <a:r>
              <a:rPr sz="2500" b="1" spc="-10" dirty="0">
                <a:latin typeface="Calibri Light"/>
                <a:cs typeface="Calibri Light"/>
              </a:rPr>
              <a:t>Cleanning</a:t>
            </a:r>
            <a:r>
              <a:rPr sz="2500" spc="-10" dirty="0">
                <a:latin typeface="Calibri Light"/>
                <a:cs typeface="Calibri Light"/>
              </a:rPr>
              <a:t>.</a:t>
            </a:r>
            <a:r>
              <a:rPr sz="2500" spc="-105" dirty="0">
                <a:latin typeface="Calibri Light"/>
                <a:cs typeface="Calibri Light"/>
              </a:rPr>
              <a:t> </a:t>
            </a:r>
            <a:r>
              <a:rPr sz="2500" spc="-10" dirty="0">
                <a:latin typeface="Calibri Light"/>
                <a:cs typeface="Calibri Light"/>
              </a:rPr>
              <a:t>Limpieza</a:t>
            </a:r>
            <a:r>
              <a:rPr sz="2500" spc="-100" dirty="0">
                <a:latin typeface="Calibri Light"/>
                <a:cs typeface="Calibri Light"/>
              </a:rPr>
              <a:t> </a:t>
            </a:r>
            <a:r>
              <a:rPr sz="2500" dirty="0">
                <a:latin typeface="Calibri Light"/>
                <a:cs typeface="Calibri Light"/>
              </a:rPr>
              <a:t>de</a:t>
            </a:r>
            <a:r>
              <a:rPr sz="2500" spc="-100" dirty="0">
                <a:latin typeface="Calibri Light"/>
                <a:cs typeface="Calibri Light"/>
              </a:rPr>
              <a:t> </a:t>
            </a:r>
            <a:r>
              <a:rPr sz="2500" dirty="0">
                <a:latin typeface="Calibri Light"/>
                <a:cs typeface="Calibri Light"/>
              </a:rPr>
              <a:t>datos</a:t>
            </a:r>
            <a:r>
              <a:rPr sz="2500" spc="340" dirty="0">
                <a:latin typeface="Calibri Light"/>
                <a:cs typeface="Calibri Light"/>
              </a:rPr>
              <a:t> </a:t>
            </a:r>
            <a:r>
              <a:rPr sz="2500" dirty="0">
                <a:latin typeface="Calibri Light"/>
                <a:cs typeface="Calibri Light"/>
              </a:rPr>
              <a:t>(missing</a:t>
            </a:r>
            <a:r>
              <a:rPr sz="2500" spc="-80" dirty="0">
                <a:latin typeface="Calibri Light"/>
                <a:cs typeface="Calibri Light"/>
              </a:rPr>
              <a:t> </a:t>
            </a:r>
            <a:r>
              <a:rPr sz="2500" dirty="0">
                <a:latin typeface="Calibri Light"/>
                <a:cs typeface="Calibri Light"/>
              </a:rPr>
              <a:t>y</a:t>
            </a:r>
            <a:r>
              <a:rPr sz="2500" spc="-120" dirty="0">
                <a:latin typeface="Calibri Light"/>
                <a:cs typeface="Calibri Light"/>
              </a:rPr>
              <a:t> </a:t>
            </a:r>
            <a:r>
              <a:rPr sz="2500" spc="-10" dirty="0">
                <a:latin typeface="Calibri Light"/>
                <a:cs typeface="Calibri Light"/>
              </a:rPr>
              <a:t>anómalos)</a:t>
            </a:r>
            <a:endParaRPr sz="2500" dirty="0">
              <a:latin typeface="Calibri Light"/>
              <a:cs typeface="Calibri Light"/>
            </a:endParaRPr>
          </a:p>
          <a:p>
            <a:pPr marL="1226820" lvl="1" indent="-300355">
              <a:lnSpc>
                <a:spcPts val="2700"/>
              </a:lnSpc>
              <a:buAutoNum type="alphaLcParenR"/>
              <a:tabLst>
                <a:tab pos="1226820" algn="l"/>
              </a:tabLst>
            </a:pPr>
            <a:r>
              <a:rPr sz="2500" b="1" spc="-20" dirty="0">
                <a:latin typeface="Calibri Light"/>
                <a:cs typeface="Calibri Light"/>
              </a:rPr>
              <a:t>FE</a:t>
            </a:r>
            <a:r>
              <a:rPr lang="es-ES" sz="2500" spc="-20" dirty="0">
                <a:latin typeface="Calibri Light"/>
                <a:cs typeface="Calibri Light"/>
              </a:rPr>
              <a:t> (</a:t>
            </a:r>
            <a:r>
              <a:rPr lang="es-ES" sz="2500" i="1" spc="-20" dirty="0" err="1">
                <a:latin typeface="Calibri Light"/>
                <a:cs typeface="Calibri Light"/>
              </a:rPr>
              <a:t>feature</a:t>
            </a:r>
            <a:r>
              <a:rPr lang="es-ES" sz="2500" i="1" spc="-20" dirty="0">
                <a:latin typeface="Calibri Light"/>
                <a:cs typeface="Calibri Light"/>
              </a:rPr>
              <a:t> </a:t>
            </a:r>
            <a:r>
              <a:rPr lang="es-ES" sz="2500" i="1" spc="-20" dirty="0" err="1">
                <a:latin typeface="Calibri Light"/>
                <a:cs typeface="Calibri Light"/>
              </a:rPr>
              <a:t>engineering</a:t>
            </a:r>
            <a:r>
              <a:rPr lang="es-ES" sz="2500" spc="-20" dirty="0">
                <a:latin typeface="Calibri Light"/>
                <a:cs typeface="Calibri Light"/>
              </a:rPr>
              <a:t>)</a:t>
            </a:r>
            <a:r>
              <a:rPr sz="2500" spc="-20" dirty="0">
                <a:latin typeface="Calibri Light"/>
                <a:cs typeface="Calibri Light"/>
              </a:rPr>
              <a:t>.</a:t>
            </a:r>
            <a:r>
              <a:rPr sz="2500" spc="-110" dirty="0">
                <a:latin typeface="Calibri Light"/>
                <a:cs typeface="Calibri Light"/>
              </a:rPr>
              <a:t> </a:t>
            </a:r>
            <a:r>
              <a:rPr sz="2500" spc="-25" dirty="0">
                <a:latin typeface="Calibri Light"/>
                <a:cs typeface="Calibri Light"/>
              </a:rPr>
              <a:t>Transformación</a:t>
            </a:r>
            <a:r>
              <a:rPr sz="2500" spc="-120" dirty="0">
                <a:latin typeface="Calibri Light"/>
                <a:cs typeface="Calibri Light"/>
              </a:rPr>
              <a:t> </a:t>
            </a:r>
            <a:r>
              <a:rPr sz="2500" spc="-20" dirty="0">
                <a:latin typeface="Calibri Light"/>
                <a:cs typeface="Calibri Light"/>
              </a:rPr>
              <a:t>de</a:t>
            </a:r>
            <a:r>
              <a:rPr sz="2500" spc="-90" dirty="0">
                <a:latin typeface="Calibri Light"/>
                <a:cs typeface="Calibri Light"/>
              </a:rPr>
              <a:t> </a:t>
            </a:r>
            <a:r>
              <a:rPr sz="2500" spc="-10" dirty="0">
                <a:latin typeface="Calibri Light"/>
                <a:cs typeface="Calibri Light"/>
              </a:rPr>
              <a:t>variables</a:t>
            </a:r>
            <a:endParaRPr sz="2500" dirty="0">
              <a:latin typeface="Calibri Light"/>
              <a:cs typeface="Calibri Light"/>
            </a:endParaRPr>
          </a:p>
          <a:p>
            <a:pPr marL="321945" indent="-309245">
              <a:lnSpc>
                <a:spcPts val="2700"/>
              </a:lnSpc>
              <a:buAutoNum type="arabicPeriod"/>
              <a:tabLst>
                <a:tab pos="321945" algn="l"/>
              </a:tabLst>
            </a:pPr>
            <a:r>
              <a:rPr sz="2500" spc="-10" dirty="0">
                <a:latin typeface="Calibri Light"/>
                <a:cs typeface="Calibri Light"/>
              </a:rPr>
              <a:t>Métricas</a:t>
            </a:r>
            <a:r>
              <a:rPr sz="2500" spc="-120" dirty="0">
                <a:latin typeface="Calibri Light"/>
                <a:cs typeface="Calibri Light"/>
              </a:rPr>
              <a:t> </a:t>
            </a:r>
            <a:r>
              <a:rPr sz="2500" dirty="0">
                <a:latin typeface="Calibri Light"/>
                <a:cs typeface="Calibri Light"/>
              </a:rPr>
              <a:t>de</a:t>
            </a:r>
            <a:r>
              <a:rPr sz="2500" spc="-95" dirty="0">
                <a:latin typeface="Calibri Light"/>
                <a:cs typeface="Calibri Light"/>
              </a:rPr>
              <a:t> </a:t>
            </a:r>
            <a:r>
              <a:rPr sz="2500" b="1" spc="-20" dirty="0">
                <a:latin typeface="Calibri Light"/>
                <a:cs typeface="Calibri Light"/>
              </a:rPr>
              <a:t>muestreo</a:t>
            </a:r>
            <a:r>
              <a:rPr sz="2500" spc="-90" dirty="0">
                <a:latin typeface="Calibri Light"/>
                <a:cs typeface="Calibri Light"/>
              </a:rPr>
              <a:t> </a:t>
            </a:r>
            <a:r>
              <a:rPr sz="2500" spc="-10" dirty="0">
                <a:latin typeface="Calibri Light"/>
                <a:cs typeface="Calibri Light"/>
              </a:rPr>
              <a:t>(validación</a:t>
            </a:r>
            <a:r>
              <a:rPr sz="2500" spc="-90" dirty="0">
                <a:latin typeface="Calibri Light"/>
                <a:cs typeface="Calibri Light"/>
              </a:rPr>
              <a:t> </a:t>
            </a:r>
            <a:r>
              <a:rPr sz="2500" dirty="0">
                <a:latin typeface="Calibri Light"/>
                <a:cs typeface="Calibri Light"/>
              </a:rPr>
              <a:t>de</a:t>
            </a:r>
            <a:r>
              <a:rPr sz="2500" spc="-114" dirty="0">
                <a:latin typeface="Calibri Light"/>
                <a:cs typeface="Calibri Light"/>
              </a:rPr>
              <a:t> </a:t>
            </a:r>
            <a:r>
              <a:rPr sz="2500" spc="-10" dirty="0" err="1">
                <a:latin typeface="Calibri Light"/>
                <a:cs typeface="Calibri Light"/>
              </a:rPr>
              <a:t>algoritmos</a:t>
            </a:r>
            <a:r>
              <a:rPr sz="2500" spc="-10" dirty="0">
                <a:latin typeface="Calibri Light"/>
                <a:cs typeface="Calibri Light"/>
              </a:rPr>
              <a:t>).</a:t>
            </a:r>
            <a:endParaRPr sz="2500" dirty="0">
              <a:latin typeface="Calibri Light"/>
              <a:cs typeface="Calibri Light"/>
            </a:endParaRPr>
          </a:p>
          <a:p>
            <a:pPr marL="321945" indent="-309245">
              <a:lnSpc>
                <a:spcPts val="2700"/>
              </a:lnSpc>
              <a:buAutoNum type="arabicPeriod"/>
              <a:tabLst>
                <a:tab pos="321945" algn="l"/>
              </a:tabLst>
            </a:pPr>
            <a:r>
              <a:rPr sz="2500" spc="-10" dirty="0">
                <a:latin typeface="Calibri Light"/>
                <a:cs typeface="Calibri Light"/>
              </a:rPr>
              <a:t>Métricas</a:t>
            </a:r>
            <a:r>
              <a:rPr sz="2500" spc="-110" dirty="0">
                <a:latin typeface="Calibri Light"/>
                <a:cs typeface="Calibri Light"/>
              </a:rPr>
              <a:t> </a:t>
            </a:r>
            <a:r>
              <a:rPr sz="2500" dirty="0">
                <a:latin typeface="Calibri Light"/>
                <a:cs typeface="Calibri Light"/>
              </a:rPr>
              <a:t>de</a:t>
            </a:r>
            <a:r>
              <a:rPr sz="2500" spc="-85" dirty="0">
                <a:latin typeface="Calibri Light"/>
                <a:cs typeface="Calibri Light"/>
              </a:rPr>
              <a:t> </a:t>
            </a:r>
            <a:r>
              <a:rPr sz="2500" b="1" spc="-10" dirty="0">
                <a:latin typeface="Calibri Light"/>
                <a:cs typeface="Calibri Light"/>
              </a:rPr>
              <a:t>precisión</a:t>
            </a:r>
            <a:r>
              <a:rPr sz="2500" spc="-95" dirty="0">
                <a:latin typeface="Calibri Light"/>
                <a:cs typeface="Calibri Light"/>
              </a:rPr>
              <a:t> </a:t>
            </a:r>
            <a:r>
              <a:rPr sz="2500" spc="-10" dirty="0">
                <a:latin typeface="Calibri Light"/>
                <a:cs typeface="Calibri Light"/>
              </a:rPr>
              <a:t>(medidas</a:t>
            </a:r>
            <a:r>
              <a:rPr sz="2500" spc="-114" dirty="0">
                <a:latin typeface="Calibri Light"/>
                <a:cs typeface="Calibri Light"/>
              </a:rPr>
              <a:t> </a:t>
            </a:r>
            <a:r>
              <a:rPr sz="2500" spc="-10" dirty="0">
                <a:latin typeface="Calibri Light"/>
                <a:cs typeface="Calibri Light"/>
              </a:rPr>
              <a:t>para</a:t>
            </a:r>
            <a:r>
              <a:rPr sz="2500" spc="-114" dirty="0">
                <a:latin typeface="Calibri Light"/>
                <a:cs typeface="Calibri Light"/>
              </a:rPr>
              <a:t> </a:t>
            </a:r>
            <a:r>
              <a:rPr sz="2500" spc="-10" dirty="0">
                <a:latin typeface="Calibri Light"/>
                <a:cs typeface="Calibri Light"/>
              </a:rPr>
              <a:t>validar</a:t>
            </a:r>
            <a:r>
              <a:rPr sz="2500" spc="-110" dirty="0">
                <a:latin typeface="Calibri Light"/>
                <a:cs typeface="Calibri Light"/>
              </a:rPr>
              <a:t> </a:t>
            </a:r>
            <a:r>
              <a:rPr sz="2500" spc="-10" dirty="0">
                <a:latin typeface="Calibri Light"/>
                <a:cs typeface="Calibri Light"/>
              </a:rPr>
              <a:t>el</a:t>
            </a:r>
            <a:r>
              <a:rPr sz="2500" spc="-125" dirty="0">
                <a:latin typeface="Calibri Light"/>
                <a:cs typeface="Calibri Light"/>
              </a:rPr>
              <a:t> </a:t>
            </a:r>
            <a:r>
              <a:rPr sz="2500" spc="-10" dirty="0">
                <a:latin typeface="Calibri Light"/>
                <a:cs typeface="Calibri Light"/>
              </a:rPr>
              <a:t>ajuste/error</a:t>
            </a:r>
            <a:r>
              <a:rPr sz="2500" spc="-85" dirty="0">
                <a:latin typeface="Calibri Light"/>
                <a:cs typeface="Calibri Light"/>
              </a:rPr>
              <a:t> </a:t>
            </a:r>
            <a:r>
              <a:rPr sz="2500" spc="-10" dirty="0">
                <a:latin typeface="Calibri Light"/>
                <a:cs typeface="Calibri Light"/>
              </a:rPr>
              <a:t>del</a:t>
            </a:r>
            <a:r>
              <a:rPr sz="2500" spc="-114" dirty="0">
                <a:latin typeface="Calibri Light"/>
                <a:cs typeface="Calibri Light"/>
              </a:rPr>
              <a:t> </a:t>
            </a:r>
            <a:r>
              <a:rPr sz="2500" spc="-10" dirty="0">
                <a:latin typeface="Calibri Light"/>
                <a:cs typeface="Calibri Light"/>
              </a:rPr>
              <a:t>modelo)</a:t>
            </a:r>
            <a:endParaRPr sz="2500" dirty="0">
              <a:latin typeface="Calibri Light"/>
              <a:cs typeface="Calibri Light"/>
            </a:endParaRPr>
          </a:p>
          <a:p>
            <a:pPr marL="321945" indent="-309245">
              <a:lnSpc>
                <a:spcPts val="2700"/>
              </a:lnSpc>
              <a:buAutoNum type="arabicPeriod"/>
              <a:tabLst>
                <a:tab pos="321945" algn="l"/>
              </a:tabLst>
            </a:pPr>
            <a:r>
              <a:rPr sz="2500" spc="-10" dirty="0">
                <a:latin typeface="Calibri Light"/>
                <a:cs typeface="Calibri Light"/>
              </a:rPr>
              <a:t>Selección</a:t>
            </a:r>
            <a:r>
              <a:rPr sz="2500" spc="-80" dirty="0">
                <a:latin typeface="Calibri Light"/>
                <a:cs typeface="Calibri Light"/>
              </a:rPr>
              <a:t> </a:t>
            </a:r>
            <a:r>
              <a:rPr sz="2500" dirty="0">
                <a:latin typeface="Calibri Light"/>
                <a:cs typeface="Calibri Light"/>
              </a:rPr>
              <a:t>de</a:t>
            </a:r>
            <a:r>
              <a:rPr sz="2500" spc="-80" dirty="0">
                <a:latin typeface="Calibri Light"/>
                <a:cs typeface="Calibri Light"/>
              </a:rPr>
              <a:t> </a:t>
            </a:r>
            <a:r>
              <a:rPr sz="2500" b="1" spc="-10" dirty="0">
                <a:latin typeface="Calibri Light"/>
                <a:cs typeface="Calibri Light"/>
              </a:rPr>
              <a:t>algoritmos</a:t>
            </a:r>
            <a:r>
              <a:rPr sz="2500" spc="-10" dirty="0">
                <a:latin typeface="Calibri Light"/>
                <a:cs typeface="Calibri Light"/>
              </a:rPr>
              <a:t>.</a:t>
            </a:r>
            <a:endParaRPr sz="2500" dirty="0">
              <a:latin typeface="Calibri Light"/>
              <a:cs typeface="Calibri Light"/>
            </a:endParaRPr>
          </a:p>
          <a:p>
            <a:pPr marL="321945" indent="-309245">
              <a:lnSpc>
                <a:spcPts val="2700"/>
              </a:lnSpc>
              <a:buAutoNum type="arabicPeriod"/>
              <a:tabLst>
                <a:tab pos="321945" algn="l"/>
              </a:tabLst>
            </a:pPr>
            <a:r>
              <a:rPr sz="2500" spc="-10" dirty="0">
                <a:latin typeface="Calibri Light"/>
                <a:cs typeface="Calibri Light"/>
              </a:rPr>
              <a:t>Puesta</a:t>
            </a:r>
            <a:r>
              <a:rPr sz="2500" spc="-110" dirty="0">
                <a:latin typeface="Calibri Light"/>
                <a:cs typeface="Calibri Light"/>
              </a:rPr>
              <a:t> </a:t>
            </a:r>
            <a:r>
              <a:rPr sz="2500" dirty="0">
                <a:latin typeface="Calibri Light"/>
                <a:cs typeface="Calibri Light"/>
              </a:rPr>
              <a:t>a</a:t>
            </a:r>
            <a:r>
              <a:rPr sz="2500" spc="-114" dirty="0">
                <a:latin typeface="Calibri Light"/>
                <a:cs typeface="Calibri Light"/>
              </a:rPr>
              <a:t> </a:t>
            </a:r>
            <a:r>
              <a:rPr sz="2500" dirty="0">
                <a:latin typeface="Calibri Light"/>
                <a:cs typeface="Calibri Light"/>
              </a:rPr>
              <a:t>punto</a:t>
            </a:r>
            <a:r>
              <a:rPr sz="2500" spc="-90" dirty="0">
                <a:latin typeface="Calibri Light"/>
                <a:cs typeface="Calibri Light"/>
              </a:rPr>
              <a:t> </a:t>
            </a:r>
            <a:r>
              <a:rPr sz="2500" dirty="0">
                <a:latin typeface="Calibri Light"/>
                <a:cs typeface="Calibri Light"/>
              </a:rPr>
              <a:t>del</a:t>
            </a:r>
            <a:r>
              <a:rPr sz="2500" spc="-130" dirty="0">
                <a:latin typeface="Calibri Light"/>
                <a:cs typeface="Calibri Light"/>
              </a:rPr>
              <a:t> </a:t>
            </a:r>
            <a:r>
              <a:rPr sz="2500" spc="-10" dirty="0">
                <a:latin typeface="Calibri Light"/>
                <a:cs typeface="Calibri Light"/>
              </a:rPr>
              <a:t>algoritmo</a:t>
            </a:r>
            <a:endParaRPr sz="2500" dirty="0">
              <a:latin typeface="Calibri Light"/>
              <a:cs typeface="Calibri Light"/>
            </a:endParaRPr>
          </a:p>
          <a:p>
            <a:pPr marL="1242695" lvl="1" indent="-316230">
              <a:lnSpc>
                <a:spcPts val="2765"/>
              </a:lnSpc>
              <a:buAutoNum type="alphaLcParenR"/>
              <a:tabLst>
                <a:tab pos="1242695" algn="l"/>
              </a:tabLst>
            </a:pPr>
            <a:r>
              <a:rPr sz="2500" b="1" spc="-10" dirty="0">
                <a:latin typeface="Calibri Light"/>
                <a:cs typeface="Calibri Light"/>
              </a:rPr>
              <a:t>Selección</a:t>
            </a:r>
            <a:r>
              <a:rPr sz="2500" b="1" spc="-75" dirty="0">
                <a:latin typeface="Calibri Light"/>
                <a:cs typeface="Calibri Light"/>
              </a:rPr>
              <a:t> </a:t>
            </a:r>
            <a:r>
              <a:rPr sz="2500" b="1" dirty="0">
                <a:latin typeface="Calibri Light"/>
                <a:cs typeface="Calibri Light"/>
              </a:rPr>
              <a:t>de</a:t>
            </a:r>
            <a:r>
              <a:rPr sz="2500" b="1" spc="-110" dirty="0">
                <a:latin typeface="Calibri Light"/>
                <a:cs typeface="Calibri Light"/>
              </a:rPr>
              <a:t> </a:t>
            </a:r>
            <a:r>
              <a:rPr sz="2500" b="1" spc="-10" dirty="0">
                <a:latin typeface="Calibri Light"/>
                <a:cs typeface="Calibri Light"/>
              </a:rPr>
              <a:t>Variables</a:t>
            </a:r>
            <a:r>
              <a:rPr sz="2500" spc="-100" dirty="0">
                <a:latin typeface="Calibri Light"/>
                <a:cs typeface="Calibri Light"/>
              </a:rPr>
              <a:t> </a:t>
            </a:r>
            <a:r>
              <a:rPr sz="2500" dirty="0">
                <a:latin typeface="Calibri Light"/>
                <a:cs typeface="Calibri Light"/>
              </a:rPr>
              <a:t>(ojo</a:t>
            </a:r>
            <a:r>
              <a:rPr sz="2500" spc="-90" dirty="0">
                <a:latin typeface="Calibri Light"/>
                <a:cs typeface="Calibri Light"/>
              </a:rPr>
              <a:t> </a:t>
            </a:r>
            <a:r>
              <a:rPr sz="2500" dirty="0">
                <a:latin typeface="Calibri Light"/>
                <a:cs typeface="Calibri Light"/>
              </a:rPr>
              <a:t>se</a:t>
            </a:r>
            <a:r>
              <a:rPr sz="2500" spc="-110" dirty="0">
                <a:latin typeface="Calibri Light"/>
                <a:cs typeface="Calibri Light"/>
              </a:rPr>
              <a:t> </a:t>
            </a:r>
            <a:r>
              <a:rPr sz="2500" dirty="0">
                <a:latin typeface="Calibri Light"/>
                <a:cs typeface="Calibri Light"/>
              </a:rPr>
              <a:t>puede</a:t>
            </a:r>
            <a:r>
              <a:rPr sz="2500" spc="-95" dirty="0">
                <a:latin typeface="Calibri Light"/>
                <a:cs typeface="Calibri Light"/>
              </a:rPr>
              <a:t> </a:t>
            </a:r>
            <a:r>
              <a:rPr sz="2500" spc="-10" dirty="0">
                <a:latin typeface="Calibri Light"/>
                <a:cs typeface="Calibri Light"/>
              </a:rPr>
              <a:t>hacer</a:t>
            </a:r>
            <a:r>
              <a:rPr sz="2500" spc="-105" dirty="0">
                <a:latin typeface="Calibri Light"/>
                <a:cs typeface="Calibri Light"/>
              </a:rPr>
              <a:t> </a:t>
            </a:r>
            <a:r>
              <a:rPr sz="2500" spc="-10" dirty="0">
                <a:latin typeface="Calibri Light"/>
                <a:cs typeface="Calibri Light"/>
              </a:rPr>
              <a:t>después</a:t>
            </a:r>
            <a:r>
              <a:rPr sz="2500" spc="-90" dirty="0">
                <a:latin typeface="Calibri Light"/>
                <a:cs typeface="Calibri Light"/>
              </a:rPr>
              <a:t> </a:t>
            </a:r>
            <a:r>
              <a:rPr sz="2500" dirty="0">
                <a:latin typeface="Calibri Light"/>
                <a:cs typeface="Calibri Light"/>
              </a:rPr>
              <a:t>del</a:t>
            </a:r>
            <a:r>
              <a:rPr sz="2500" spc="-105" dirty="0">
                <a:latin typeface="Calibri Light"/>
                <a:cs typeface="Calibri Light"/>
              </a:rPr>
              <a:t> </a:t>
            </a:r>
            <a:r>
              <a:rPr sz="2500" dirty="0">
                <a:latin typeface="Calibri Light"/>
                <a:cs typeface="Calibri Light"/>
              </a:rPr>
              <a:t>paso</a:t>
            </a:r>
            <a:r>
              <a:rPr sz="2500" spc="-105" dirty="0">
                <a:latin typeface="Calibri Light"/>
                <a:cs typeface="Calibri Light"/>
              </a:rPr>
              <a:t> </a:t>
            </a:r>
            <a:r>
              <a:rPr sz="2500" spc="-25" dirty="0">
                <a:latin typeface="Calibri Light"/>
                <a:cs typeface="Calibri Light"/>
              </a:rPr>
              <a:t>1)</a:t>
            </a:r>
            <a:endParaRPr sz="2500" dirty="0">
              <a:latin typeface="Calibri Light"/>
              <a:cs typeface="Calibri Light"/>
            </a:endParaRPr>
          </a:p>
          <a:p>
            <a:pPr marL="1259205" lvl="1" indent="-332740">
              <a:lnSpc>
                <a:spcPts val="2915"/>
              </a:lnSpc>
              <a:buAutoNum type="alphaLcParenR"/>
              <a:tabLst>
                <a:tab pos="1259205" algn="l"/>
              </a:tabLst>
            </a:pPr>
            <a:r>
              <a:rPr sz="2500" spc="-35" dirty="0">
                <a:latin typeface="Calibri Light"/>
                <a:cs typeface="Calibri Light"/>
              </a:rPr>
              <a:t>Parametrización/Tuneo </a:t>
            </a:r>
            <a:r>
              <a:rPr sz="2500" spc="-20" dirty="0">
                <a:latin typeface="Calibri Light"/>
                <a:cs typeface="Calibri Light"/>
              </a:rPr>
              <a:t>del</a:t>
            </a:r>
            <a:r>
              <a:rPr sz="2500" spc="-40" dirty="0">
                <a:latin typeface="Calibri Light"/>
                <a:cs typeface="Calibri Light"/>
              </a:rPr>
              <a:t> </a:t>
            </a:r>
            <a:r>
              <a:rPr sz="2500" spc="-10" dirty="0">
                <a:latin typeface="Calibri Light"/>
                <a:cs typeface="Calibri Light"/>
              </a:rPr>
              <a:t>algoritmo.</a:t>
            </a:r>
            <a:endParaRPr sz="2500" dirty="0">
              <a:latin typeface="Calibri Light"/>
              <a:cs typeface="Calibri Light"/>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5940" y="267970"/>
            <a:ext cx="7837170" cy="482600"/>
          </a:xfrm>
          <a:prstGeom prst="rect">
            <a:avLst/>
          </a:prstGeom>
        </p:spPr>
        <p:txBody>
          <a:bodyPr vert="horz" wrap="square" lIns="0" tIns="12700" rIns="0" bIns="0" rtlCol="0">
            <a:spAutoFit/>
          </a:bodyPr>
          <a:lstStyle/>
          <a:p>
            <a:pPr marL="12700">
              <a:lnSpc>
                <a:spcPct val="100000"/>
              </a:lnSpc>
              <a:spcBef>
                <a:spcPts val="100"/>
              </a:spcBef>
            </a:pPr>
            <a:r>
              <a:rPr sz="3000" spc="-260" dirty="0">
                <a:solidFill>
                  <a:srgbClr val="0970C9"/>
                </a:solidFill>
                <a:latin typeface="Verdana"/>
                <a:cs typeface="Verdana"/>
              </a:rPr>
              <a:t>Transformación</a:t>
            </a:r>
            <a:r>
              <a:rPr sz="3000" spc="5" dirty="0">
                <a:solidFill>
                  <a:srgbClr val="0970C9"/>
                </a:solidFill>
                <a:latin typeface="Verdana"/>
                <a:cs typeface="Verdana"/>
              </a:rPr>
              <a:t> </a:t>
            </a:r>
            <a:r>
              <a:rPr sz="3000" spc="-290" dirty="0">
                <a:solidFill>
                  <a:srgbClr val="0970C9"/>
                </a:solidFill>
                <a:latin typeface="Verdana"/>
                <a:cs typeface="Verdana"/>
              </a:rPr>
              <a:t>de</a:t>
            </a:r>
            <a:r>
              <a:rPr sz="3000" spc="30" dirty="0">
                <a:solidFill>
                  <a:srgbClr val="0970C9"/>
                </a:solidFill>
                <a:latin typeface="Verdana"/>
                <a:cs typeface="Verdana"/>
              </a:rPr>
              <a:t> </a:t>
            </a:r>
            <a:r>
              <a:rPr sz="3000" spc="-175" dirty="0">
                <a:solidFill>
                  <a:srgbClr val="0970C9"/>
                </a:solidFill>
                <a:latin typeface="Verdana"/>
                <a:cs typeface="Verdana"/>
              </a:rPr>
              <a:t>las</a:t>
            </a:r>
            <a:r>
              <a:rPr sz="3000" spc="35" dirty="0">
                <a:solidFill>
                  <a:srgbClr val="0970C9"/>
                </a:solidFill>
                <a:latin typeface="Verdana"/>
                <a:cs typeface="Verdana"/>
              </a:rPr>
              <a:t> </a:t>
            </a:r>
            <a:r>
              <a:rPr sz="3000" spc="-240" dirty="0">
                <a:solidFill>
                  <a:srgbClr val="0970C9"/>
                </a:solidFill>
                <a:latin typeface="Verdana"/>
                <a:cs typeface="Verdana"/>
              </a:rPr>
              <a:t>variables</a:t>
            </a:r>
            <a:r>
              <a:rPr sz="3000" spc="-185" dirty="0">
                <a:solidFill>
                  <a:srgbClr val="0970C9"/>
                </a:solidFill>
                <a:latin typeface="Verdana"/>
                <a:cs typeface="Verdana"/>
              </a:rPr>
              <a:t> </a:t>
            </a:r>
            <a:r>
              <a:rPr sz="3000" spc="-270" dirty="0">
                <a:solidFill>
                  <a:srgbClr val="0970C9"/>
                </a:solidFill>
                <a:latin typeface="Verdana"/>
                <a:cs typeface="Verdana"/>
              </a:rPr>
              <a:t>(en</a:t>
            </a:r>
            <a:r>
              <a:rPr sz="3000" spc="-175" dirty="0">
                <a:solidFill>
                  <a:srgbClr val="0970C9"/>
                </a:solidFill>
                <a:latin typeface="Verdana"/>
                <a:cs typeface="Verdana"/>
              </a:rPr>
              <a:t> </a:t>
            </a:r>
            <a:r>
              <a:rPr sz="3000" spc="-240" dirty="0">
                <a:solidFill>
                  <a:srgbClr val="0970C9"/>
                </a:solidFill>
                <a:latin typeface="Verdana"/>
                <a:cs typeface="Verdana"/>
              </a:rPr>
              <a:t>ingles</a:t>
            </a:r>
            <a:r>
              <a:rPr sz="3000" spc="-160" dirty="0">
                <a:solidFill>
                  <a:srgbClr val="0970C9"/>
                </a:solidFill>
                <a:latin typeface="Verdana"/>
                <a:cs typeface="Verdana"/>
              </a:rPr>
              <a:t> </a:t>
            </a:r>
            <a:r>
              <a:rPr sz="3000" spc="-180" dirty="0">
                <a:solidFill>
                  <a:srgbClr val="0970C9"/>
                </a:solidFill>
                <a:latin typeface="Verdana"/>
                <a:cs typeface="Verdana"/>
              </a:rPr>
              <a:t>F.E.)</a:t>
            </a:r>
            <a:endParaRPr sz="3000">
              <a:latin typeface="Verdana"/>
              <a:cs typeface="Verdana"/>
            </a:endParaRPr>
          </a:p>
        </p:txBody>
      </p:sp>
      <p:sp>
        <p:nvSpPr>
          <p:cNvPr id="3" name="object 3"/>
          <p:cNvSpPr txBox="1"/>
          <p:nvPr/>
        </p:nvSpPr>
        <p:spPr>
          <a:xfrm>
            <a:off x="173228" y="956817"/>
            <a:ext cx="8718550" cy="3966845"/>
          </a:xfrm>
          <a:prstGeom prst="rect">
            <a:avLst/>
          </a:prstGeom>
        </p:spPr>
        <p:txBody>
          <a:bodyPr vert="horz" wrap="square" lIns="0" tIns="12065" rIns="0" bIns="0" rtlCol="0">
            <a:spAutoFit/>
          </a:bodyPr>
          <a:lstStyle/>
          <a:p>
            <a:pPr marL="13970" marR="5080" algn="just">
              <a:lnSpc>
                <a:spcPct val="107300"/>
              </a:lnSpc>
              <a:spcBef>
                <a:spcPts val="95"/>
              </a:spcBef>
            </a:pPr>
            <a:r>
              <a:rPr sz="1800" dirty="0">
                <a:latin typeface="Verdana"/>
                <a:cs typeface="Verdana"/>
              </a:rPr>
              <a:t>Esta</a:t>
            </a:r>
            <a:r>
              <a:rPr sz="1800" spc="80" dirty="0">
                <a:latin typeface="Verdana"/>
                <a:cs typeface="Verdana"/>
              </a:rPr>
              <a:t> </a:t>
            </a:r>
            <a:r>
              <a:rPr sz="1800" dirty="0">
                <a:latin typeface="Verdana"/>
                <a:cs typeface="Verdana"/>
              </a:rPr>
              <a:t>fase</a:t>
            </a:r>
            <a:r>
              <a:rPr sz="1800" spc="75" dirty="0">
                <a:latin typeface="Verdana"/>
                <a:cs typeface="Verdana"/>
              </a:rPr>
              <a:t> </a:t>
            </a:r>
            <a:r>
              <a:rPr sz="1800" spc="-20" dirty="0">
                <a:latin typeface="Verdana"/>
                <a:cs typeface="Verdana"/>
              </a:rPr>
              <a:t>consiste</a:t>
            </a:r>
            <a:r>
              <a:rPr sz="1800" spc="85" dirty="0">
                <a:latin typeface="Verdana"/>
                <a:cs typeface="Verdana"/>
              </a:rPr>
              <a:t> </a:t>
            </a:r>
            <a:r>
              <a:rPr sz="1800" dirty="0">
                <a:latin typeface="Verdana"/>
                <a:cs typeface="Verdana"/>
              </a:rPr>
              <a:t>en</a:t>
            </a:r>
            <a:r>
              <a:rPr sz="1800" spc="85" dirty="0">
                <a:latin typeface="Verdana"/>
                <a:cs typeface="Verdana"/>
              </a:rPr>
              <a:t> </a:t>
            </a:r>
            <a:r>
              <a:rPr sz="1800" spc="-10" dirty="0">
                <a:latin typeface="Verdana"/>
                <a:cs typeface="Verdana"/>
              </a:rPr>
              <a:t>realizar</a:t>
            </a:r>
            <a:r>
              <a:rPr sz="1800" spc="75" dirty="0">
                <a:latin typeface="Verdana"/>
                <a:cs typeface="Verdana"/>
              </a:rPr>
              <a:t> </a:t>
            </a:r>
            <a:r>
              <a:rPr sz="1800" spc="-65" dirty="0">
                <a:latin typeface="Verdana"/>
                <a:cs typeface="Verdana"/>
              </a:rPr>
              <a:t>transformaciones</a:t>
            </a:r>
            <a:r>
              <a:rPr sz="1800" spc="85" dirty="0">
                <a:latin typeface="Verdana"/>
                <a:cs typeface="Verdana"/>
              </a:rPr>
              <a:t> </a:t>
            </a:r>
            <a:r>
              <a:rPr sz="1800" dirty="0">
                <a:latin typeface="Verdana"/>
                <a:cs typeface="Verdana"/>
              </a:rPr>
              <a:t>de</a:t>
            </a:r>
            <a:r>
              <a:rPr sz="1800" spc="75" dirty="0">
                <a:latin typeface="Verdana"/>
                <a:cs typeface="Verdana"/>
              </a:rPr>
              <a:t> </a:t>
            </a:r>
            <a:r>
              <a:rPr sz="1800" dirty="0">
                <a:latin typeface="Verdana"/>
                <a:cs typeface="Verdana"/>
              </a:rPr>
              <a:t>las</a:t>
            </a:r>
            <a:r>
              <a:rPr sz="1800" spc="85" dirty="0">
                <a:latin typeface="Verdana"/>
                <a:cs typeface="Verdana"/>
              </a:rPr>
              <a:t> </a:t>
            </a:r>
            <a:r>
              <a:rPr sz="1800" spc="-30" dirty="0">
                <a:latin typeface="Verdana"/>
                <a:cs typeface="Verdana"/>
              </a:rPr>
              <a:t>variables</a:t>
            </a:r>
            <a:r>
              <a:rPr sz="1800" spc="85" dirty="0">
                <a:latin typeface="Verdana"/>
                <a:cs typeface="Verdana"/>
              </a:rPr>
              <a:t> </a:t>
            </a:r>
            <a:r>
              <a:rPr sz="1800" dirty="0">
                <a:latin typeface="Verdana"/>
                <a:cs typeface="Verdana"/>
              </a:rPr>
              <a:t>que</a:t>
            </a:r>
            <a:r>
              <a:rPr sz="1800" spc="30" dirty="0">
                <a:latin typeface="Verdana"/>
                <a:cs typeface="Verdana"/>
              </a:rPr>
              <a:t> </a:t>
            </a:r>
            <a:r>
              <a:rPr sz="1800" spc="-125" dirty="0">
                <a:latin typeface="Verdana"/>
                <a:cs typeface="Verdana"/>
              </a:rPr>
              <a:t>permitan </a:t>
            </a:r>
            <a:r>
              <a:rPr sz="1800" spc="-155" dirty="0">
                <a:latin typeface="Verdana"/>
                <a:cs typeface="Verdana"/>
              </a:rPr>
              <a:t>discriminar</a:t>
            </a:r>
            <a:r>
              <a:rPr sz="1800" spc="-5" dirty="0">
                <a:latin typeface="Verdana"/>
                <a:cs typeface="Verdana"/>
              </a:rPr>
              <a:t> </a:t>
            </a:r>
            <a:r>
              <a:rPr sz="1800" spc="-170" dirty="0">
                <a:latin typeface="Verdana"/>
                <a:cs typeface="Verdana"/>
              </a:rPr>
              <a:t>mejor</a:t>
            </a:r>
            <a:r>
              <a:rPr sz="1800" spc="10" dirty="0">
                <a:latin typeface="Verdana"/>
                <a:cs typeface="Verdana"/>
              </a:rPr>
              <a:t> </a:t>
            </a:r>
            <a:r>
              <a:rPr sz="1800" spc="-135" dirty="0">
                <a:latin typeface="Verdana"/>
                <a:cs typeface="Verdana"/>
              </a:rPr>
              <a:t>las</a:t>
            </a:r>
            <a:r>
              <a:rPr sz="1800" spc="-25" dirty="0">
                <a:latin typeface="Verdana"/>
                <a:cs typeface="Verdana"/>
              </a:rPr>
              <a:t> </a:t>
            </a:r>
            <a:r>
              <a:rPr sz="1800" spc="-150" dirty="0">
                <a:latin typeface="Verdana"/>
                <a:cs typeface="Verdana"/>
              </a:rPr>
              <a:t>clases</a:t>
            </a:r>
            <a:r>
              <a:rPr sz="1800" spc="-10" dirty="0">
                <a:latin typeface="Verdana"/>
                <a:cs typeface="Verdana"/>
              </a:rPr>
              <a:t> </a:t>
            </a:r>
            <a:r>
              <a:rPr sz="1800" spc="-145" dirty="0">
                <a:latin typeface="Verdana"/>
                <a:cs typeface="Verdana"/>
              </a:rPr>
              <a:t>objetivo.</a:t>
            </a:r>
            <a:r>
              <a:rPr sz="1800" spc="-15" dirty="0">
                <a:latin typeface="Verdana"/>
                <a:cs typeface="Verdana"/>
              </a:rPr>
              <a:t> </a:t>
            </a:r>
            <a:r>
              <a:rPr sz="1800" spc="-110" dirty="0">
                <a:latin typeface="Verdana"/>
                <a:cs typeface="Verdana"/>
              </a:rPr>
              <a:t>Cada</a:t>
            </a:r>
            <a:r>
              <a:rPr sz="1800" spc="-50" dirty="0">
                <a:latin typeface="Verdana"/>
                <a:cs typeface="Verdana"/>
              </a:rPr>
              <a:t> </a:t>
            </a:r>
            <a:r>
              <a:rPr sz="1800" spc="-110" dirty="0">
                <a:latin typeface="Verdana"/>
                <a:cs typeface="Verdana"/>
              </a:rPr>
              <a:t>problema</a:t>
            </a:r>
            <a:r>
              <a:rPr sz="1800" spc="-50" dirty="0">
                <a:latin typeface="Verdana"/>
                <a:cs typeface="Verdana"/>
              </a:rPr>
              <a:t> </a:t>
            </a:r>
            <a:r>
              <a:rPr sz="1800" spc="-90" dirty="0">
                <a:latin typeface="Verdana"/>
                <a:cs typeface="Verdana"/>
              </a:rPr>
              <a:t>suele</a:t>
            </a:r>
            <a:r>
              <a:rPr sz="1800" spc="-30" dirty="0">
                <a:latin typeface="Verdana"/>
                <a:cs typeface="Verdana"/>
              </a:rPr>
              <a:t> </a:t>
            </a:r>
            <a:r>
              <a:rPr sz="1800" spc="-85" dirty="0">
                <a:latin typeface="Verdana"/>
                <a:cs typeface="Verdana"/>
              </a:rPr>
              <a:t>tener</a:t>
            </a:r>
            <a:r>
              <a:rPr sz="1800" spc="5" dirty="0">
                <a:latin typeface="Verdana"/>
                <a:cs typeface="Verdana"/>
              </a:rPr>
              <a:t> </a:t>
            </a:r>
            <a:r>
              <a:rPr sz="1800" spc="-70" dirty="0">
                <a:latin typeface="Verdana"/>
                <a:cs typeface="Verdana"/>
              </a:rPr>
              <a:t>una</a:t>
            </a:r>
            <a:r>
              <a:rPr sz="1800" spc="60" dirty="0">
                <a:latin typeface="Verdana"/>
                <a:cs typeface="Verdana"/>
              </a:rPr>
              <a:t> </a:t>
            </a:r>
            <a:r>
              <a:rPr sz="1800" spc="-75" dirty="0">
                <a:latin typeface="Verdana"/>
                <a:cs typeface="Verdana"/>
              </a:rPr>
              <a:t>transformación </a:t>
            </a:r>
            <a:r>
              <a:rPr sz="1800" spc="-60" dirty="0">
                <a:latin typeface="Verdana"/>
                <a:cs typeface="Verdana"/>
              </a:rPr>
              <a:t>ideal,</a:t>
            </a:r>
            <a:r>
              <a:rPr sz="1800" spc="-55" dirty="0">
                <a:latin typeface="Verdana"/>
                <a:cs typeface="Verdana"/>
              </a:rPr>
              <a:t> </a:t>
            </a:r>
            <a:r>
              <a:rPr sz="1800" dirty="0">
                <a:latin typeface="Verdana"/>
                <a:cs typeface="Verdana"/>
              </a:rPr>
              <a:t>no</a:t>
            </a:r>
            <a:r>
              <a:rPr sz="1800" spc="-45" dirty="0">
                <a:latin typeface="Verdana"/>
                <a:cs typeface="Verdana"/>
              </a:rPr>
              <a:t> </a:t>
            </a:r>
            <a:r>
              <a:rPr sz="1800" spc="-90" dirty="0">
                <a:latin typeface="Verdana"/>
                <a:cs typeface="Verdana"/>
              </a:rPr>
              <a:t>obstante,</a:t>
            </a:r>
            <a:r>
              <a:rPr sz="1800" spc="-55" dirty="0">
                <a:latin typeface="Verdana"/>
                <a:cs typeface="Verdana"/>
              </a:rPr>
              <a:t> </a:t>
            </a:r>
            <a:r>
              <a:rPr sz="1800" spc="-75" dirty="0">
                <a:latin typeface="Verdana"/>
                <a:cs typeface="Verdana"/>
              </a:rPr>
              <a:t>existen</a:t>
            </a:r>
            <a:r>
              <a:rPr sz="1800" spc="-55" dirty="0">
                <a:latin typeface="Verdana"/>
                <a:cs typeface="Verdana"/>
              </a:rPr>
              <a:t> </a:t>
            </a:r>
            <a:r>
              <a:rPr sz="1800" spc="-85" dirty="0">
                <a:latin typeface="Verdana"/>
                <a:cs typeface="Verdana"/>
              </a:rPr>
              <a:t>algunas</a:t>
            </a:r>
            <a:r>
              <a:rPr sz="1800" spc="-60" dirty="0">
                <a:latin typeface="Verdana"/>
                <a:cs typeface="Verdana"/>
              </a:rPr>
              <a:t> </a:t>
            </a:r>
            <a:r>
              <a:rPr sz="1800" spc="-90" dirty="0">
                <a:latin typeface="Verdana"/>
                <a:cs typeface="Verdana"/>
              </a:rPr>
              <a:t>transformaciones</a:t>
            </a:r>
            <a:r>
              <a:rPr sz="1800" spc="-30" dirty="0">
                <a:latin typeface="Verdana"/>
                <a:cs typeface="Verdana"/>
              </a:rPr>
              <a:t> </a:t>
            </a:r>
            <a:r>
              <a:rPr sz="1800" spc="-90" dirty="0">
                <a:latin typeface="Verdana"/>
                <a:cs typeface="Verdana"/>
              </a:rPr>
              <a:t>automáticas</a:t>
            </a:r>
            <a:r>
              <a:rPr sz="1800" spc="-45" dirty="0">
                <a:latin typeface="Verdana"/>
                <a:cs typeface="Verdana"/>
              </a:rPr>
              <a:t> </a:t>
            </a:r>
            <a:r>
              <a:rPr sz="1800" spc="-40" dirty="0">
                <a:latin typeface="Verdana"/>
                <a:cs typeface="Verdana"/>
              </a:rPr>
              <a:t>que</a:t>
            </a:r>
            <a:r>
              <a:rPr sz="1800" spc="-55" dirty="0">
                <a:latin typeface="Verdana"/>
                <a:cs typeface="Verdana"/>
              </a:rPr>
              <a:t> </a:t>
            </a:r>
            <a:r>
              <a:rPr sz="1800" spc="-90" dirty="0">
                <a:latin typeface="Verdana"/>
                <a:cs typeface="Verdana"/>
              </a:rPr>
              <a:t>siempre</a:t>
            </a:r>
            <a:r>
              <a:rPr sz="1800" spc="-65" dirty="0">
                <a:latin typeface="Verdana"/>
                <a:cs typeface="Verdana"/>
              </a:rPr>
              <a:t> </a:t>
            </a:r>
            <a:r>
              <a:rPr sz="1800" spc="-25" dirty="0">
                <a:latin typeface="Verdana"/>
                <a:cs typeface="Verdana"/>
              </a:rPr>
              <a:t>se </a:t>
            </a:r>
            <a:r>
              <a:rPr sz="1800" spc="-125" dirty="0">
                <a:latin typeface="Verdana"/>
                <a:cs typeface="Verdana"/>
              </a:rPr>
              <a:t>usan</a:t>
            </a:r>
            <a:r>
              <a:rPr sz="1800" spc="-65" dirty="0">
                <a:latin typeface="Verdana"/>
                <a:cs typeface="Verdana"/>
              </a:rPr>
              <a:t> </a:t>
            </a:r>
            <a:r>
              <a:rPr sz="1800" dirty="0">
                <a:latin typeface="Verdana"/>
                <a:cs typeface="Verdana"/>
              </a:rPr>
              <a:t>y</a:t>
            </a:r>
            <a:r>
              <a:rPr sz="1800" spc="-30" dirty="0">
                <a:latin typeface="Verdana"/>
                <a:cs typeface="Verdana"/>
              </a:rPr>
              <a:t> </a:t>
            </a:r>
            <a:r>
              <a:rPr sz="1800" spc="-130" dirty="0">
                <a:latin typeface="Verdana"/>
                <a:cs typeface="Verdana"/>
              </a:rPr>
              <a:t>que</a:t>
            </a:r>
            <a:r>
              <a:rPr sz="1800" spc="-50" dirty="0">
                <a:latin typeface="Verdana"/>
                <a:cs typeface="Verdana"/>
              </a:rPr>
              <a:t> </a:t>
            </a:r>
            <a:r>
              <a:rPr sz="1800" spc="-114" dirty="0">
                <a:latin typeface="Verdana"/>
                <a:cs typeface="Verdana"/>
              </a:rPr>
              <a:t>suelen</a:t>
            </a:r>
            <a:r>
              <a:rPr sz="1800" spc="-50" dirty="0">
                <a:latin typeface="Verdana"/>
                <a:cs typeface="Verdana"/>
              </a:rPr>
              <a:t> </a:t>
            </a:r>
            <a:r>
              <a:rPr sz="1800" spc="-105" dirty="0">
                <a:latin typeface="Verdana"/>
                <a:cs typeface="Verdana"/>
              </a:rPr>
              <a:t>funcionar</a:t>
            </a:r>
            <a:r>
              <a:rPr sz="1800" spc="-55" dirty="0">
                <a:latin typeface="Verdana"/>
                <a:cs typeface="Verdana"/>
              </a:rPr>
              <a:t> </a:t>
            </a:r>
            <a:r>
              <a:rPr sz="1800" spc="-114" dirty="0">
                <a:latin typeface="Verdana"/>
                <a:cs typeface="Verdana"/>
              </a:rPr>
              <a:t>bien</a:t>
            </a:r>
            <a:r>
              <a:rPr sz="1800" spc="-45" dirty="0">
                <a:latin typeface="Verdana"/>
                <a:cs typeface="Verdana"/>
              </a:rPr>
              <a:t> </a:t>
            </a:r>
            <a:r>
              <a:rPr sz="1800" spc="-10" dirty="0">
                <a:latin typeface="Verdana"/>
                <a:cs typeface="Verdana"/>
              </a:rPr>
              <a:t>como:</a:t>
            </a:r>
            <a:endParaRPr sz="1800">
              <a:latin typeface="Verdana"/>
              <a:cs typeface="Verdana"/>
            </a:endParaRPr>
          </a:p>
          <a:p>
            <a:pPr marL="356870" indent="-344170">
              <a:lnSpc>
                <a:spcPct val="100000"/>
              </a:lnSpc>
              <a:spcBef>
                <a:spcPts val="925"/>
              </a:spcBef>
              <a:buSzPct val="77777"/>
              <a:buFont typeface="Verdana"/>
              <a:buChar char="-"/>
              <a:tabLst>
                <a:tab pos="356870" algn="l"/>
              </a:tabLst>
            </a:pPr>
            <a:r>
              <a:rPr sz="1800" spc="-10" dirty="0">
                <a:latin typeface="Calibri"/>
                <a:cs typeface="Calibri"/>
              </a:rPr>
              <a:t>Reescalar</a:t>
            </a:r>
            <a:r>
              <a:rPr sz="1800" spc="-35" dirty="0">
                <a:latin typeface="Calibri"/>
                <a:cs typeface="Calibri"/>
              </a:rPr>
              <a:t> </a:t>
            </a:r>
            <a:r>
              <a:rPr sz="1800" dirty="0">
                <a:latin typeface="Calibri"/>
                <a:cs typeface="Calibri"/>
              </a:rPr>
              <a:t>los</a:t>
            </a:r>
            <a:r>
              <a:rPr sz="1800" spc="-30" dirty="0">
                <a:latin typeface="Calibri"/>
                <a:cs typeface="Calibri"/>
              </a:rPr>
              <a:t> </a:t>
            </a:r>
            <a:r>
              <a:rPr sz="1800" spc="-10" dirty="0">
                <a:latin typeface="Calibri"/>
                <a:cs typeface="Calibri"/>
              </a:rPr>
              <a:t>datos.</a:t>
            </a:r>
            <a:endParaRPr sz="1800">
              <a:latin typeface="Calibri"/>
              <a:cs typeface="Calibri"/>
            </a:endParaRPr>
          </a:p>
          <a:p>
            <a:pPr marL="356870" indent="-344170">
              <a:lnSpc>
                <a:spcPct val="100000"/>
              </a:lnSpc>
              <a:spcBef>
                <a:spcPts val="160"/>
              </a:spcBef>
              <a:buSzPct val="77777"/>
              <a:buFont typeface="Verdana"/>
              <a:buChar char="-"/>
              <a:tabLst>
                <a:tab pos="356870" algn="l"/>
              </a:tabLst>
            </a:pPr>
            <a:r>
              <a:rPr sz="1800" dirty="0">
                <a:latin typeface="Calibri"/>
                <a:cs typeface="Calibri"/>
              </a:rPr>
              <a:t>Estandarizar</a:t>
            </a:r>
            <a:r>
              <a:rPr sz="1800" spc="-90" dirty="0">
                <a:latin typeface="Calibri"/>
                <a:cs typeface="Calibri"/>
              </a:rPr>
              <a:t> </a:t>
            </a:r>
            <a:r>
              <a:rPr sz="1800" dirty="0">
                <a:latin typeface="Calibri"/>
                <a:cs typeface="Calibri"/>
              </a:rPr>
              <a:t>los</a:t>
            </a:r>
            <a:r>
              <a:rPr sz="1800" spc="-55" dirty="0">
                <a:latin typeface="Calibri"/>
                <a:cs typeface="Calibri"/>
              </a:rPr>
              <a:t> </a:t>
            </a:r>
            <a:r>
              <a:rPr sz="1800" spc="-10" dirty="0">
                <a:latin typeface="Calibri"/>
                <a:cs typeface="Calibri"/>
              </a:rPr>
              <a:t>datos.</a:t>
            </a:r>
            <a:endParaRPr sz="1800">
              <a:latin typeface="Calibri"/>
              <a:cs typeface="Calibri"/>
            </a:endParaRPr>
          </a:p>
          <a:p>
            <a:pPr marL="356870" indent="-344170">
              <a:lnSpc>
                <a:spcPct val="100000"/>
              </a:lnSpc>
              <a:spcBef>
                <a:spcPts val="155"/>
              </a:spcBef>
              <a:buSzPct val="77777"/>
              <a:buFont typeface="Verdana"/>
              <a:buChar char="-"/>
              <a:tabLst>
                <a:tab pos="356870" algn="l"/>
              </a:tabLst>
            </a:pPr>
            <a:r>
              <a:rPr sz="1800" dirty="0">
                <a:latin typeface="Calibri"/>
                <a:cs typeface="Calibri"/>
              </a:rPr>
              <a:t>Normalizar</a:t>
            </a:r>
            <a:r>
              <a:rPr sz="1800" spc="-45" dirty="0">
                <a:latin typeface="Calibri"/>
                <a:cs typeface="Calibri"/>
              </a:rPr>
              <a:t> </a:t>
            </a:r>
            <a:r>
              <a:rPr sz="1800" dirty="0">
                <a:latin typeface="Calibri"/>
                <a:cs typeface="Calibri"/>
              </a:rPr>
              <a:t>los</a:t>
            </a:r>
            <a:r>
              <a:rPr sz="1800" spc="-25" dirty="0">
                <a:latin typeface="Calibri"/>
                <a:cs typeface="Calibri"/>
              </a:rPr>
              <a:t> </a:t>
            </a:r>
            <a:r>
              <a:rPr sz="1800" spc="-10" dirty="0">
                <a:latin typeface="Calibri"/>
                <a:cs typeface="Calibri"/>
              </a:rPr>
              <a:t>datos.</a:t>
            </a:r>
            <a:endParaRPr sz="1800">
              <a:latin typeface="Calibri"/>
              <a:cs typeface="Calibri"/>
            </a:endParaRPr>
          </a:p>
          <a:p>
            <a:pPr marL="356870" indent="-344170">
              <a:lnSpc>
                <a:spcPct val="100000"/>
              </a:lnSpc>
              <a:spcBef>
                <a:spcPts val="145"/>
              </a:spcBef>
              <a:buSzPct val="77777"/>
              <a:buFont typeface="Verdana"/>
              <a:buChar char="-"/>
              <a:tabLst>
                <a:tab pos="356870" algn="l"/>
              </a:tabLst>
            </a:pPr>
            <a:r>
              <a:rPr sz="1800" dirty="0">
                <a:latin typeface="Calibri"/>
                <a:cs typeface="Calibri"/>
              </a:rPr>
              <a:t>Binarizar</a:t>
            </a:r>
            <a:r>
              <a:rPr sz="1800" spc="-40" dirty="0">
                <a:latin typeface="Calibri"/>
                <a:cs typeface="Calibri"/>
              </a:rPr>
              <a:t> </a:t>
            </a:r>
            <a:r>
              <a:rPr sz="1800" dirty="0">
                <a:latin typeface="Calibri"/>
                <a:cs typeface="Calibri"/>
              </a:rPr>
              <a:t>los</a:t>
            </a:r>
            <a:r>
              <a:rPr sz="1800" spc="-20" dirty="0">
                <a:latin typeface="Calibri"/>
                <a:cs typeface="Calibri"/>
              </a:rPr>
              <a:t> </a:t>
            </a:r>
            <a:r>
              <a:rPr sz="1800" spc="-10" dirty="0">
                <a:latin typeface="Calibri"/>
                <a:cs typeface="Calibri"/>
              </a:rPr>
              <a:t>datos.</a:t>
            </a:r>
            <a:endParaRPr sz="1800">
              <a:latin typeface="Calibri"/>
              <a:cs typeface="Calibri"/>
            </a:endParaRPr>
          </a:p>
          <a:p>
            <a:pPr marL="356870" indent="-344170">
              <a:lnSpc>
                <a:spcPct val="100000"/>
              </a:lnSpc>
              <a:spcBef>
                <a:spcPts val="155"/>
              </a:spcBef>
              <a:buSzPct val="77777"/>
              <a:buFont typeface="Verdana"/>
              <a:buChar char="-"/>
              <a:tabLst>
                <a:tab pos="356870" algn="l"/>
              </a:tabLst>
            </a:pPr>
            <a:r>
              <a:rPr sz="1800" spc="-10" dirty="0">
                <a:latin typeface="Calibri"/>
                <a:cs typeface="Calibri"/>
              </a:rPr>
              <a:t>Categorizar</a:t>
            </a:r>
            <a:r>
              <a:rPr sz="1800" spc="-65" dirty="0">
                <a:latin typeface="Calibri"/>
                <a:cs typeface="Calibri"/>
              </a:rPr>
              <a:t> </a:t>
            </a:r>
            <a:r>
              <a:rPr sz="1800" dirty="0">
                <a:latin typeface="Calibri"/>
                <a:cs typeface="Calibri"/>
              </a:rPr>
              <a:t>variables</a:t>
            </a:r>
            <a:r>
              <a:rPr sz="1800" spc="-30" dirty="0">
                <a:latin typeface="Calibri"/>
                <a:cs typeface="Calibri"/>
              </a:rPr>
              <a:t> </a:t>
            </a:r>
            <a:r>
              <a:rPr sz="1800" spc="-10" dirty="0">
                <a:latin typeface="Calibri"/>
                <a:cs typeface="Calibri"/>
              </a:rPr>
              <a:t>continuas.</a:t>
            </a:r>
            <a:endParaRPr sz="1800">
              <a:latin typeface="Calibri"/>
              <a:cs typeface="Calibri"/>
            </a:endParaRPr>
          </a:p>
          <a:p>
            <a:pPr marL="356870" indent="-344170">
              <a:lnSpc>
                <a:spcPct val="100000"/>
              </a:lnSpc>
              <a:spcBef>
                <a:spcPts val="145"/>
              </a:spcBef>
              <a:buSzPct val="77777"/>
              <a:buFont typeface="Verdana"/>
              <a:buChar char="-"/>
              <a:tabLst>
                <a:tab pos="356870" algn="l"/>
              </a:tabLst>
            </a:pPr>
            <a:r>
              <a:rPr sz="1800" spc="-10" dirty="0">
                <a:latin typeface="Calibri"/>
                <a:cs typeface="Calibri"/>
              </a:rPr>
              <a:t>Agrupar/eliminar</a:t>
            </a:r>
            <a:r>
              <a:rPr sz="1800" spc="-55" dirty="0">
                <a:latin typeface="Calibri"/>
                <a:cs typeface="Calibri"/>
              </a:rPr>
              <a:t> </a:t>
            </a:r>
            <a:r>
              <a:rPr sz="1800" spc="-10" dirty="0">
                <a:latin typeface="Calibri"/>
                <a:cs typeface="Calibri"/>
              </a:rPr>
              <a:t>categorías</a:t>
            </a:r>
            <a:r>
              <a:rPr sz="1800" spc="-40" dirty="0">
                <a:latin typeface="Calibri"/>
                <a:cs typeface="Calibri"/>
              </a:rPr>
              <a:t> </a:t>
            </a:r>
            <a:r>
              <a:rPr sz="1800" dirty="0">
                <a:latin typeface="Calibri"/>
                <a:cs typeface="Calibri"/>
              </a:rPr>
              <a:t>poco</a:t>
            </a:r>
            <a:r>
              <a:rPr sz="1800" spc="-45" dirty="0">
                <a:latin typeface="Calibri"/>
                <a:cs typeface="Calibri"/>
              </a:rPr>
              <a:t> </a:t>
            </a:r>
            <a:r>
              <a:rPr sz="1800" spc="-10" dirty="0">
                <a:latin typeface="Calibri"/>
                <a:cs typeface="Calibri"/>
              </a:rPr>
              <a:t>representadas</a:t>
            </a:r>
            <a:endParaRPr sz="1800">
              <a:latin typeface="Calibri"/>
              <a:cs typeface="Calibri"/>
            </a:endParaRPr>
          </a:p>
          <a:p>
            <a:pPr marL="13970">
              <a:lnSpc>
                <a:spcPct val="100000"/>
              </a:lnSpc>
              <a:spcBef>
                <a:spcPts val="170"/>
              </a:spcBef>
              <a:tabLst>
                <a:tab pos="356870" algn="l"/>
              </a:tabLst>
            </a:pPr>
            <a:r>
              <a:rPr sz="1400" spc="-50" dirty="0">
                <a:latin typeface="Verdana"/>
                <a:cs typeface="Verdana"/>
              </a:rPr>
              <a:t>-</a:t>
            </a:r>
            <a:r>
              <a:rPr sz="1400" dirty="0">
                <a:latin typeface="Verdana"/>
                <a:cs typeface="Verdana"/>
              </a:rPr>
              <a:t>	</a:t>
            </a:r>
            <a:r>
              <a:rPr sz="1800" spc="-50" dirty="0">
                <a:latin typeface="Calibri"/>
                <a:cs typeface="Calibri"/>
              </a:rPr>
              <a:t>…</a:t>
            </a:r>
            <a:endParaRPr sz="1800">
              <a:latin typeface="Calibri"/>
              <a:cs typeface="Calibri"/>
            </a:endParaRPr>
          </a:p>
          <a:p>
            <a:pPr marL="242570">
              <a:lnSpc>
                <a:spcPct val="100000"/>
              </a:lnSpc>
              <a:spcBef>
                <a:spcPts val="850"/>
              </a:spcBef>
            </a:pPr>
            <a:r>
              <a:rPr sz="1800" u="sng" spc="-20" dirty="0">
                <a:solidFill>
                  <a:srgbClr val="1153CC"/>
                </a:solidFill>
                <a:uFill>
                  <a:solidFill>
                    <a:srgbClr val="1153CC"/>
                  </a:solidFill>
                </a:uFill>
                <a:latin typeface="Calibri"/>
                <a:cs typeface="Calibri"/>
                <a:hlinkClick r:id="rId2"/>
              </a:rPr>
              <a:t>https://scikit-</a:t>
            </a:r>
            <a:r>
              <a:rPr sz="1800" u="sng" spc="-25" dirty="0">
                <a:solidFill>
                  <a:srgbClr val="1153CC"/>
                </a:solidFill>
                <a:uFill>
                  <a:solidFill>
                    <a:srgbClr val="1153CC"/>
                  </a:solidFill>
                </a:uFill>
                <a:latin typeface="Calibri"/>
                <a:cs typeface="Calibri"/>
                <a:hlinkClick r:id="rId2"/>
              </a:rPr>
              <a:t>learn.org/stable/modules/classes.html#module-</a:t>
            </a:r>
            <a:r>
              <a:rPr sz="1800" u="sng" spc="-10" dirty="0">
                <a:solidFill>
                  <a:srgbClr val="1153CC"/>
                </a:solidFill>
                <a:uFill>
                  <a:solidFill>
                    <a:srgbClr val="1153CC"/>
                  </a:solidFill>
                </a:uFill>
                <a:latin typeface="Calibri"/>
                <a:cs typeface="Calibri"/>
                <a:hlinkClick r:id="rId2"/>
              </a:rPr>
              <a:t>sklearn.preprocessing</a:t>
            </a:r>
            <a:endParaRPr sz="1800">
              <a:latin typeface="Calibri"/>
              <a:cs typeface="Calibri"/>
            </a:endParaRPr>
          </a:p>
          <a:p>
            <a:pPr marR="400685" algn="r">
              <a:lnSpc>
                <a:spcPct val="100000"/>
              </a:lnSpc>
              <a:spcBef>
                <a:spcPts val="100"/>
              </a:spcBef>
            </a:pPr>
            <a:r>
              <a:rPr sz="1400" spc="-525" dirty="0">
                <a:latin typeface="Verdana"/>
                <a:cs typeface="Verdana"/>
              </a:rPr>
              <a:t>1</a:t>
            </a:r>
            <a:endParaRPr sz="1400">
              <a:latin typeface="Verdana"/>
              <a:cs typeface="Verdana"/>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9032</TotalTime>
  <Words>3504</Words>
  <Application>Microsoft Office PowerPoint</Application>
  <PresentationFormat>Personalizado</PresentationFormat>
  <Paragraphs>290</Paragraphs>
  <Slides>78</Slides>
  <Notes>0</Notes>
  <HiddenSlides>0</HiddenSlides>
  <MMClips>0</MMClips>
  <ScaleCrop>false</ScaleCrop>
  <HeadingPairs>
    <vt:vector size="6" baseType="variant">
      <vt:variant>
        <vt:lpstr>Fuentes usadas</vt:lpstr>
      </vt:variant>
      <vt:variant>
        <vt:i4>10</vt:i4>
      </vt:variant>
      <vt:variant>
        <vt:lpstr>Tema</vt:lpstr>
      </vt:variant>
      <vt:variant>
        <vt:i4>1</vt:i4>
      </vt:variant>
      <vt:variant>
        <vt:lpstr>Títulos de diapositiva</vt:lpstr>
      </vt:variant>
      <vt:variant>
        <vt:i4>78</vt:i4>
      </vt:variant>
    </vt:vector>
  </HeadingPairs>
  <TitlesOfParts>
    <vt:vector size="89" baseType="lpstr">
      <vt:lpstr>Arial</vt:lpstr>
      <vt:lpstr>Arial MT</vt:lpstr>
      <vt:lpstr>Calibri</vt:lpstr>
      <vt:lpstr>Calibri Light</vt:lpstr>
      <vt:lpstr>Cambria</vt:lpstr>
      <vt:lpstr>Courier New</vt:lpstr>
      <vt:lpstr>Oxygen</vt:lpstr>
      <vt:lpstr>Times New Roman</vt:lpstr>
      <vt:lpstr>Verdana</vt:lpstr>
      <vt:lpstr>Wingdings</vt:lpstr>
      <vt:lpstr>Office Theme</vt:lpstr>
      <vt:lpstr>Presentación de PowerPoint</vt:lpstr>
      <vt:lpstr>1. Introducción al Machine Learning</vt:lpstr>
      <vt:lpstr>Machine learning</vt:lpstr>
      <vt:lpstr>Presentación de PowerPoint</vt:lpstr>
      <vt:lpstr>1) Problemas predictivos supervisados: predicción de variable continua (regresión), predicción de variable binaria, o multiclase (clasificación).</vt:lpstr>
      <vt:lpstr>2) Problemas predictivos no supervisados: clustering, segmentación y reducción de dimensiones, búsqueda de estructuras</vt:lpstr>
      <vt:lpstr>Presentación de PowerPoint</vt:lpstr>
      <vt:lpstr>Pasos a seguir (… no necesariamente en orden) en un problema de ML</vt:lpstr>
      <vt:lpstr>Transformación de las variables (en ingles F.E.)</vt:lpstr>
      <vt:lpstr>Técnicas de Muestreo</vt:lpstr>
      <vt:lpstr>Medidas de Precisión de un modelo</vt:lpstr>
      <vt:lpstr>Selección del Algoritmo</vt:lpstr>
      <vt:lpstr>Presentación de PowerPoint</vt:lpstr>
      <vt:lpstr>Presentación de PowerPoint</vt:lpstr>
      <vt:lpstr>¿Qué es el aprendizaje estadístico?</vt:lpstr>
      <vt:lpstr>Maquinas vector Soporte  (Support Vector Machine)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No siempre los datos se pueden separar linealmente. En estas situaciones, puede ser útil una transformación de los datos originales.  La dimensión superior se refiere a la idea de mapear los datos de entrada a un espacio de características de mayor dimensión. La SVM puede manejar datos que no son linealmente separables en el espacio de características original mediante funciones llamadas kernels que mide similitudes en el espacio original.  La dimensión superior se refiere al espacio de características resultante después de aplicar la transformación no lineal de mapeo Este espacio puede tener más dimensiones que el espacio original de características.   Idea clave: aunque los datos pueden no ser separables linealmente en el espacio original, podrían serlo en un espacio de características de mayor dimensión.   Por tanto… mapeo(dimensión original)          dimensión superior  </vt:lpstr>
      <vt:lpstr>Presentación de PowerPoint</vt:lpstr>
      <vt:lpstr>Presentación de PowerPoint</vt:lpstr>
      <vt:lpstr>Tercera idea: Aumentar la dimensión.</vt:lpstr>
      <vt:lpstr>Presentación de PowerPoint</vt:lpstr>
      <vt:lpstr>Cuarta idea: Kernels</vt:lpstr>
      <vt:lpstr>Kernel Trick</vt:lpstr>
      <vt:lpstr>Presentación de PowerPoint</vt:lpstr>
      <vt:lpstr>Presentación de PowerPoint</vt:lpstr>
      <vt:lpstr>Presentación de PowerPoint</vt:lpstr>
      <vt:lpstr>Presentación de PowerPoint</vt:lpstr>
      <vt:lpstr>Presentación de PowerPoint</vt:lpstr>
      <vt:lpstr>3. El kernel</vt:lpstr>
      <vt:lpstr>No siempre los datos se pueden separar linealmente. En estas situaciones, puede ser útil una transformación de los datos originales.</vt:lpstr>
      <vt:lpstr>Solución</vt:lpstr>
      <vt:lpstr>Kernel Polinómico</vt:lpstr>
      <vt:lpstr>Kernel Polinómico</vt:lpstr>
      <vt:lpstr>Kernel Polinómico</vt:lpstr>
      <vt:lpstr>Kernel Lineal</vt:lpstr>
      <vt:lpstr>Kernel Lineal</vt:lpstr>
      <vt:lpstr>Kernel Gaussiano (RBF, Radial Basis Function)</vt:lpstr>
      <vt:lpstr>Presentación de PowerPoint</vt:lpstr>
      <vt:lpstr>Presentación de PowerPoint</vt:lpstr>
      <vt:lpstr>4. Búsqueda paramétrica SVM</vt:lpstr>
      <vt:lpstr>Parámetros a considerar en SVM</vt:lpstr>
      <vt:lpstr>Presentación de PowerPoint</vt:lpstr>
      <vt:lpstr>Presentación de PowerPoint</vt:lpstr>
      <vt:lpstr>Presentación de PowerPoint</vt:lpstr>
      <vt:lpstr>5. No free lunch theorem</vt:lpstr>
      <vt:lpstr>Presentación de PowerPoint</vt:lpstr>
      <vt:lpstr>Presentación de PowerPoint</vt:lpstr>
      <vt:lpstr>Rendimiento/performance</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Introducción al “Machine Learning”</dc:title>
  <dc:creator>Daniel Gomez Gonzalez</dc:creator>
  <cp:lastModifiedBy>DANIEL GOMEZ</cp:lastModifiedBy>
  <cp:revision>98</cp:revision>
  <dcterms:created xsi:type="dcterms:W3CDTF">2024-01-25T12:45:22Z</dcterms:created>
  <dcterms:modified xsi:type="dcterms:W3CDTF">2025-02-03T20:57:55Z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2024-01-08T00:00:00Z</vt:filetime>
  </property>
  <property fmtid="{D5CDD505-2E9C-101B-9397-08002B2CF9AE}" pid="3" name="Creator">
    <vt:lpwstr>Microsoft® Word for Microsoft 365</vt:lpwstr>
  </property>
  <property fmtid="{D5CDD505-2E9C-101B-9397-08002B2CF9AE}" pid="4" name="LastSaved">
    <vt:filetime>2024-01-25T00:00:00Z</vt:filetime>
  </property>
  <property fmtid="{D5CDD505-2E9C-101B-9397-08002B2CF9AE}" pid="5" name="Producer">
    <vt:lpwstr>Microsoft® Word for Microsoft 365</vt:lpwstr>
  </property>
</Properties>
</file>